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63" r:id="rId5"/>
    <p:sldMasterId id="2147483739" r:id="rId6"/>
  </p:sldMasterIdLst>
  <p:notesMasterIdLst>
    <p:notesMasterId r:id="rId22"/>
  </p:notesMasterIdLst>
  <p:handoutMasterIdLst>
    <p:handoutMasterId r:id="rId23"/>
  </p:handoutMasterIdLst>
  <p:sldIdLst>
    <p:sldId id="542" r:id="rId7"/>
    <p:sldId id="543" r:id="rId8"/>
    <p:sldId id="544" r:id="rId9"/>
    <p:sldId id="686" r:id="rId10"/>
    <p:sldId id="687" r:id="rId11"/>
    <p:sldId id="545" r:id="rId12"/>
    <p:sldId id="546" r:id="rId13"/>
    <p:sldId id="739" r:id="rId14"/>
    <p:sldId id="740" r:id="rId15"/>
    <p:sldId id="741" r:id="rId16"/>
    <p:sldId id="742" r:id="rId17"/>
    <p:sldId id="743" r:id="rId18"/>
    <p:sldId id="744" r:id="rId19"/>
    <p:sldId id="752" r:id="rId20"/>
    <p:sldId id="738" r:id="rId2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210E16-8D79-8505-F57C-62CAD3E6CDAD}" name="Rowe, Evan" initials="RE" userId="S::Evan.Rowe@ercot.com::d81abe1c-6950-4df8-9373-68ccbd619277" providerId="AD"/>
  <p188:author id="{681943A9-36B9-8CCE-5BB5-53154F9E201A}" name="Springer, Agee" initials="SA" userId="S::Agee.Springer@ercot.com::c70aae34-03cc-4ca4-9dc9-ab0f1f0f7e1f" providerId="AD"/>
  <p188:author id="{B23A98CE-C3AC-ADFF-85B2-5D055AEDD4B0}" name="Rowe, Evan" initials="RE" userId="S::evan.rowe@ercot.com::d81abe1c-6950-4df8-9373-68ccbd61927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6770"/>
    <a:srgbClr val="26D07C"/>
    <a:srgbClr val="685BC7"/>
    <a:srgbClr val="5B6771"/>
    <a:srgbClr val="003865"/>
    <a:srgbClr val="00AEC7"/>
    <a:srgbClr val="DEE1E2"/>
    <a:srgbClr val="FF8200"/>
    <a:srgbClr val="FFE6CC"/>
    <a:srgbClr val="E7E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9FAFA4-9A79-47C9-AA17-553EB437AE18}" v="1" dt="2025-10-17T14:42:45.717"/>
  </p1510:revLst>
</p1510:revInfo>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516" y="324"/>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pringer, Agee" userId="c70aae34-03cc-4ca4-9dc9-ab0f1f0f7e1f" providerId="ADAL" clId="{BC9FAFA4-9A79-47C9-AA17-553EB437AE18}"/>
    <pc:docChg chg="modSld">
      <pc:chgData name="Springer, Agee" userId="c70aae34-03cc-4ca4-9dc9-ab0f1f0f7e1f" providerId="ADAL" clId="{BC9FAFA4-9A79-47C9-AA17-553EB437AE18}" dt="2025-10-17T14:42:45.717" v="0"/>
      <pc:docMkLst>
        <pc:docMk/>
      </pc:docMkLst>
      <pc:sldChg chg="modSp">
        <pc:chgData name="Springer, Agee" userId="c70aae34-03cc-4ca4-9dc9-ab0f1f0f7e1f" providerId="ADAL" clId="{BC9FAFA4-9A79-47C9-AA17-553EB437AE18}" dt="2025-10-17T14:42:45.717" v="0"/>
        <pc:sldMkLst>
          <pc:docMk/>
          <pc:sldMk cId="405073124" sldId="543"/>
        </pc:sldMkLst>
        <pc:spChg chg="mod">
          <ac:chgData name="Springer, Agee" userId="c70aae34-03cc-4ca4-9dc9-ab0f1f0f7e1f" providerId="ADAL" clId="{BC9FAFA4-9A79-47C9-AA17-553EB437AE18}" dt="2025-10-17T14:42:45.717" v="0"/>
          <ac:spMkLst>
            <pc:docMk/>
            <pc:sldMk cId="405073124" sldId="543"/>
            <ac:spMk id="3" creationId="{ABADF663-D4E7-FBD2-5FBE-2EB2BA27DD06}"/>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105419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761512" y="548640"/>
        <a:ext cx="105419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101431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1160373" y="2194560"/>
        <a:ext cx="101431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105419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761512" y="3840480"/>
        <a:ext cx="105419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10/17/2025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10/17/2025</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542540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20429748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1FF48671-73D4-A8B4-B73D-773427B40011}"/>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400" b="0">
                <a:solidFill>
                  <a:schemeClr val="tx1"/>
                </a:solidFill>
              </a:defRPr>
            </a:lvl1pPr>
            <a:lvl2pPr>
              <a:defRPr sz="2400">
                <a:solidFill>
                  <a:schemeClr val="tx1"/>
                </a:solidFill>
              </a:defRPr>
            </a:lvl2pPr>
            <a:lvl3pPr>
              <a:defRPr sz="20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4" name="Content Placeholder 2">
            <a:extLst>
              <a:ext uri="{FF2B5EF4-FFF2-40B4-BE49-F238E27FC236}">
                <a16:creationId xmlns:a16="http://schemas.microsoft.com/office/drawing/2014/main" id="{5BAC8498-C400-3675-A8B1-3E1519AB81C3}"/>
              </a:ext>
            </a:extLst>
          </p:cNvPr>
          <p:cNvSpPr>
            <a:spLocks noGrp="1"/>
          </p:cNvSpPr>
          <p:nvPr>
            <p:ph idx="10"/>
          </p:nvPr>
        </p:nvSpPr>
        <p:spPr>
          <a:xfrm>
            <a:off x="406400" y="4648200"/>
            <a:ext cx="11379200" cy="14478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accent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48106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406400" y="4648198"/>
            <a:ext cx="11379200" cy="1447802"/>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accent1"/>
                </a:solidFill>
              </a:defRPr>
            </a:lvl2pPr>
            <a:lvl3pPr>
              <a:defRPr sz="1200">
                <a:solidFill>
                  <a:schemeClr val="accent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1A157481-F789-46DE-2E72-928DE502142B}"/>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400" b="0">
                <a:solidFill>
                  <a:schemeClr val="tx1"/>
                </a:solidFill>
              </a:defRPr>
            </a:lvl1pPr>
            <a:lvl2pPr>
              <a:defRPr sz="2400">
                <a:solidFill>
                  <a:schemeClr val="tx1"/>
                </a:solidFill>
              </a:defRPr>
            </a:lvl2pPr>
            <a:lvl3pPr>
              <a:defRPr sz="20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938207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400" b="1">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7823200" y="762000"/>
            <a:ext cx="3962400" cy="53340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1">
                <a:solidFill>
                  <a:schemeClr val="tx1"/>
                </a:solidFill>
              </a:defRPr>
            </a:lvl1pPr>
            <a:lvl2pPr>
              <a:defRPr sz="1600" b="1">
                <a:solidFill>
                  <a:schemeClr val="tx1"/>
                </a:solidFill>
              </a:defRPr>
            </a:lvl2pPr>
            <a:lvl3pPr>
              <a:defRPr sz="1400" b="1">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A26476B1-2B93-3388-ACFC-33AE1AE583DA}"/>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400" b="1">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4" name="Content Placeholder 2">
            <a:extLst>
              <a:ext uri="{FF2B5EF4-FFF2-40B4-BE49-F238E27FC236}">
                <a16:creationId xmlns:a16="http://schemas.microsoft.com/office/drawing/2014/main" id="{F463BB2B-CBD9-709B-A906-D89DFB66823B}"/>
              </a:ext>
            </a:extLst>
          </p:cNvPr>
          <p:cNvSpPr>
            <a:spLocks noGrp="1"/>
          </p:cNvSpPr>
          <p:nvPr>
            <p:ph idx="10"/>
          </p:nvPr>
        </p:nvSpPr>
        <p:spPr>
          <a:xfrm>
            <a:off x="7823200" y="762000"/>
            <a:ext cx="3962400" cy="53340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1">
                <a:solidFill>
                  <a:schemeClr val="accent1"/>
                </a:solidFill>
              </a:defRPr>
            </a:lvl1pPr>
            <a:lvl2pPr>
              <a:defRPr sz="1600" b="0">
                <a:solidFill>
                  <a:schemeClr val="tx1"/>
                </a:solidFill>
              </a:defRPr>
            </a:lvl2pPr>
            <a:lvl3pPr>
              <a:defRPr sz="1400" b="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47984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2F177308-3907-6CA9-7CB5-C0735CA9F2E4}"/>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400" b="1">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4E75F68D-3D9A-6D91-3F0D-447EAB2D4871}"/>
              </a:ext>
            </a:extLst>
          </p:cNvPr>
          <p:cNvSpPr>
            <a:spLocks noGrp="1"/>
          </p:cNvSpPr>
          <p:nvPr>
            <p:ph idx="10"/>
          </p:nvPr>
        </p:nvSpPr>
        <p:spPr>
          <a:xfrm>
            <a:off x="7823200" y="762000"/>
            <a:ext cx="3962400" cy="5334000"/>
          </a:xfrm>
          <a:prstGeom prst="rect">
            <a:avLst/>
          </a:prstGeom>
          <a:solidFill>
            <a:schemeClr val="accent1">
              <a:lumMod val="20000"/>
              <a:lumOff val="80000"/>
            </a:schemeClr>
          </a:solidFill>
          <a:ln w="15875" cap="rnd">
            <a:solidFill>
              <a:srgbClr val="00AEC7">
                <a:alpha val="62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1">
                <a:solidFill>
                  <a:schemeClr val="tx1"/>
                </a:solidFill>
              </a:defRPr>
            </a:lvl1pPr>
            <a:lvl2pPr>
              <a:defRPr sz="1600" b="0">
                <a:solidFill>
                  <a:schemeClr val="tx1"/>
                </a:solidFill>
              </a:defRPr>
            </a:lvl2pPr>
            <a:lvl3pPr>
              <a:defRPr sz="1400" b="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43291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605768" y="1066801"/>
            <a:ext cx="11179833"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2"/>
                </a:solidFill>
              </a:defRPr>
            </a:lvl1pPr>
            <a:lvl2pPr>
              <a:defRPr sz="1800">
                <a:solidFill>
                  <a:schemeClr val="accent2"/>
                </a:solidFill>
              </a:defRPr>
            </a:lvl2pPr>
            <a:lvl3pPr>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605768" y="3574375"/>
            <a:ext cx="11179833"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Tree>
    <p:extLst>
      <p:ext uri="{BB962C8B-B14F-4D97-AF65-F5344CB8AC3E}">
        <p14:creationId xmlns:p14="http://schemas.microsoft.com/office/powerpoint/2010/main" val="2693029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5" name="Content Placeholder 4"/>
          <p:cNvSpPr>
            <a:spLocks noGrp="1"/>
          </p:cNvSpPr>
          <p:nvPr>
            <p:ph sz="half" idx="1"/>
          </p:nvPr>
        </p:nvSpPr>
        <p:spPr>
          <a:xfrm>
            <a:off x="406400" y="762000"/>
            <a:ext cx="5613400" cy="5029201"/>
          </a:xfrm>
          <a:prstGeom prst="rect">
            <a:avLst/>
          </a:prstGeom>
        </p:spPr>
        <p:txBody>
          <a:bodyPr lIns="274320" tIns="274320" rIns="274320" bIns="274320"/>
          <a:lstStyle>
            <a:lvl1pPr>
              <a:defRPr lang="en-US" sz="2400" dirty="0">
                <a:solidFill>
                  <a:schemeClr val="tx1"/>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4">
            <a:extLst>
              <a:ext uri="{FF2B5EF4-FFF2-40B4-BE49-F238E27FC236}">
                <a16:creationId xmlns:a16="http://schemas.microsoft.com/office/drawing/2014/main" id="{F102CE92-D29A-FB05-C2BE-5719859D9A95}"/>
              </a:ext>
            </a:extLst>
          </p:cNvPr>
          <p:cNvSpPr>
            <a:spLocks noGrp="1"/>
          </p:cNvSpPr>
          <p:nvPr>
            <p:ph sz="half" idx="11"/>
          </p:nvPr>
        </p:nvSpPr>
        <p:spPr>
          <a:xfrm>
            <a:off x="6172200" y="762000"/>
            <a:ext cx="5613400" cy="5029201"/>
          </a:xfrm>
          <a:prstGeom prst="rect">
            <a:avLst/>
          </a:prstGeom>
        </p:spPr>
        <p:txBody>
          <a:bodyPr lIns="274320" tIns="274320" rIns="274320" bIns="274320"/>
          <a:lstStyle>
            <a:lvl1pPr>
              <a:defRPr lang="en-US" sz="2400" dirty="0">
                <a:solidFill>
                  <a:schemeClr val="tx1"/>
                </a:solidFill>
              </a:defRPr>
            </a:lvl1pPr>
          </a:lstStyle>
          <a:p>
            <a:endParaRPr lang="en-US"/>
          </a:p>
        </p:txBody>
      </p:sp>
    </p:spTree>
    <p:extLst>
      <p:ext uri="{BB962C8B-B14F-4D97-AF65-F5344CB8AC3E}">
        <p14:creationId xmlns:p14="http://schemas.microsoft.com/office/powerpoint/2010/main" val="58940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508000" y="1240594"/>
            <a:ext cx="3657600" cy="576262"/>
          </a:xfrm>
          <a:prstGeom prst="rect">
            <a:avLst/>
          </a:prstGeom>
        </p:spPr>
        <p:txBody>
          <a:bodyPr/>
          <a:lstStyle>
            <a:lvl1pPr marL="0" indent="0">
              <a:buFontTx/>
              <a:buNone/>
              <a:defRPr sz="2400">
                <a:solidFill>
                  <a:srgbClr val="00AEC7"/>
                </a:solidFill>
                <a:latin typeface="+mj-lt"/>
              </a:defRPr>
            </a:lvl1pPr>
          </a:lstStyle>
          <a:p>
            <a:endParaRPr lang="en-US"/>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534021" y="1926394"/>
            <a:ext cx="3657600" cy="3941006"/>
          </a:xfrm>
          <a:prstGeom prst="rect">
            <a:avLst/>
          </a:prstGeom>
        </p:spPr>
        <p:txBody>
          <a:bodyPr/>
          <a:lstStyle>
            <a:lvl1pPr>
              <a:defRPr sz="1800">
                <a:solidFill>
                  <a:schemeClr val="tx1"/>
                </a:solidFill>
              </a:defRPr>
            </a:lvl1pPr>
          </a:lstStyle>
          <a:p>
            <a:endParaRPr lang="en-US"/>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4267200" y="1240594"/>
            <a:ext cx="3657600" cy="576262"/>
          </a:xfrm>
          <a:prstGeom prst="rect">
            <a:avLst/>
          </a:prstGeom>
        </p:spPr>
        <p:txBody>
          <a:bodyPr/>
          <a:lstStyle>
            <a:lvl1pPr marL="0" indent="0">
              <a:buNone/>
              <a:defRPr sz="2400">
                <a:solidFill>
                  <a:srgbClr val="00AEC7"/>
                </a:solidFill>
                <a:latin typeface="+mj-lt"/>
              </a:defRPr>
            </a:lvl1pPr>
          </a:lstStyle>
          <a:p>
            <a:endParaRPr lang="en-US"/>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4293221" y="1926394"/>
            <a:ext cx="3657600" cy="3941006"/>
          </a:xfrm>
          <a:prstGeom prst="rect">
            <a:avLst/>
          </a:prstGeom>
        </p:spPr>
        <p:txBody>
          <a:bodyPr/>
          <a:lstStyle>
            <a:lvl1pPr>
              <a:defRPr sz="1800">
                <a:solidFill>
                  <a:schemeClr val="tx1"/>
                </a:solidFill>
              </a:defRPr>
            </a:lvl1pPr>
          </a:lstStyle>
          <a:p>
            <a:endParaRPr lang="en-US"/>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8000379" y="1237099"/>
            <a:ext cx="3657600" cy="576262"/>
          </a:xfrm>
          <a:prstGeom prst="rect">
            <a:avLst/>
          </a:prstGeom>
        </p:spPr>
        <p:txBody>
          <a:bodyPr/>
          <a:lstStyle>
            <a:lvl1pPr marL="0" indent="0">
              <a:buFontTx/>
              <a:buNone/>
              <a:defRPr sz="2400">
                <a:solidFill>
                  <a:srgbClr val="00AEC7"/>
                </a:solidFill>
                <a:latin typeface="+mj-lt"/>
              </a:defRPr>
            </a:lvl1pPr>
          </a:lstStyle>
          <a:p>
            <a:endParaRPr lang="en-US"/>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8026400" y="1922899"/>
            <a:ext cx="3657600" cy="3941006"/>
          </a:xfrm>
          <a:prstGeom prst="rect">
            <a:avLst/>
          </a:prstGeom>
        </p:spPr>
        <p:txBody>
          <a:bodyPr/>
          <a:lstStyle>
            <a:lvl1pPr>
              <a:defRPr sz="1800">
                <a:solidFill>
                  <a:schemeClr val="tx1"/>
                </a:solidFill>
              </a:defRPr>
            </a:lvl1pPr>
          </a:lstStyle>
          <a:p>
            <a:endParaRPr lang="en-US"/>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963796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10" name="Content Placeholder 4">
            <a:extLst>
              <a:ext uri="{FF2B5EF4-FFF2-40B4-BE49-F238E27FC236}">
                <a16:creationId xmlns:a16="http://schemas.microsoft.com/office/drawing/2014/main" id="{1C3F1F4B-3D53-13EB-F7A7-FBE1490E5A12}"/>
              </a:ext>
            </a:extLst>
          </p:cNvPr>
          <p:cNvSpPr>
            <a:spLocks noGrp="1"/>
          </p:cNvSpPr>
          <p:nvPr>
            <p:ph sz="half" idx="1"/>
          </p:nvPr>
        </p:nvSpPr>
        <p:spPr>
          <a:xfrm>
            <a:off x="406400" y="838199"/>
            <a:ext cx="3479800" cy="5029201"/>
          </a:xfrm>
          <a:prstGeom prst="rect">
            <a:avLst/>
          </a:prstGeom>
        </p:spPr>
        <p:txBody>
          <a:bodyPr lIns="274320" tIns="274320" rIns="274320" bIns="274320"/>
          <a:lstStyle>
            <a:lvl1pPr>
              <a:defRPr lang="en-US" sz="2400" dirty="0">
                <a:solidFill>
                  <a:schemeClr val="tx1"/>
                </a:solidFill>
              </a:defRPr>
            </a:lvl1pPr>
          </a:lstStyle>
          <a:p>
            <a:endParaRPr lang="en-US"/>
          </a:p>
        </p:txBody>
      </p:sp>
      <p:sp>
        <p:nvSpPr>
          <p:cNvPr id="13" name="Content Placeholder 4">
            <a:extLst>
              <a:ext uri="{FF2B5EF4-FFF2-40B4-BE49-F238E27FC236}">
                <a16:creationId xmlns:a16="http://schemas.microsoft.com/office/drawing/2014/main" id="{8969C8AB-1BCA-24D0-736D-93C929E8286C}"/>
              </a:ext>
            </a:extLst>
          </p:cNvPr>
          <p:cNvSpPr>
            <a:spLocks noGrp="1"/>
          </p:cNvSpPr>
          <p:nvPr>
            <p:ph sz="half" idx="11"/>
          </p:nvPr>
        </p:nvSpPr>
        <p:spPr>
          <a:xfrm>
            <a:off x="4356100" y="838199"/>
            <a:ext cx="3479800" cy="5029201"/>
          </a:xfrm>
          <a:prstGeom prst="rect">
            <a:avLst/>
          </a:prstGeom>
        </p:spPr>
        <p:txBody>
          <a:bodyPr lIns="274320" tIns="274320" rIns="274320" bIns="274320"/>
          <a:lstStyle>
            <a:lvl1pPr>
              <a:defRPr lang="en-US" sz="2400" dirty="0">
                <a:solidFill>
                  <a:schemeClr val="tx1"/>
                </a:solidFill>
              </a:defRPr>
            </a:lvl1pPr>
          </a:lstStyle>
          <a:p>
            <a:endParaRPr lang="en-US"/>
          </a:p>
        </p:txBody>
      </p:sp>
      <p:sp>
        <p:nvSpPr>
          <p:cNvPr id="15" name="Content Placeholder 4">
            <a:extLst>
              <a:ext uri="{FF2B5EF4-FFF2-40B4-BE49-F238E27FC236}">
                <a16:creationId xmlns:a16="http://schemas.microsoft.com/office/drawing/2014/main" id="{4C6A27E7-4D0F-AFA6-D74E-7A37DB1ACC12}"/>
              </a:ext>
            </a:extLst>
          </p:cNvPr>
          <p:cNvSpPr>
            <a:spLocks noGrp="1"/>
          </p:cNvSpPr>
          <p:nvPr>
            <p:ph sz="half" idx="12"/>
          </p:nvPr>
        </p:nvSpPr>
        <p:spPr>
          <a:xfrm>
            <a:off x="8305800" y="838199"/>
            <a:ext cx="3479800" cy="5029201"/>
          </a:xfrm>
          <a:prstGeom prst="rect">
            <a:avLst/>
          </a:prstGeom>
        </p:spPr>
        <p:txBody>
          <a:bodyPr lIns="274320" tIns="274320" rIns="274320" bIns="274320"/>
          <a:lstStyle>
            <a:lvl1pPr>
              <a:defRPr lang="en-US" sz="2400" dirty="0">
                <a:solidFill>
                  <a:schemeClr val="tx1"/>
                </a:solidFill>
              </a:defRPr>
            </a:lvl1pPr>
          </a:lstStyle>
          <a:p>
            <a:endParaRPr lang="en-US"/>
          </a:p>
        </p:txBody>
      </p:sp>
    </p:spTree>
    <p:extLst>
      <p:ext uri="{BB962C8B-B14F-4D97-AF65-F5344CB8AC3E}">
        <p14:creationId xmlns:p14="http://schemas.microsoft.com/office/powerpoint/2010/main" val="39630262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solidFill>
                <a:prstClr val="black">
                  <a:tint val="75000"/>
                </a:prstClr>
              </a:solidFill>
            </a:endParaRP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406400" y="762000"/>
          <a:ext cx="113792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130430"/>
            <a:ext cx="10674157" cy="1470025"/>
          </a:xfrm>
          <a:prstGeom prst="rect">
            <a:avLst/>
          </a:prstGeom>
        </p:spPr>
        <p:txBody>
          <a:bodyPr/>
          <a:lstStyle>
            <a:lvl1pPr>
              <a:defRPr b="1">
                <a:solidFill>
                  <a:srgbClr val="5B6770"/>
                </a:solidFill>
              </a:defRPr>
            </a:lvl1pPr>
          </a:lstStyle>
          <a:p>
            <a:r>
              <a:rPr lang="en-US"/>
              <a:t>Click to edit Master title style</a:t>
            </a:r>
          </a:p>
        </p:txBody>
      </p:sp>
      <p:sp>
        <p:nvSpPr>
          <p:cNvPr id="3" name="Subtitle 2"/>
          <p:cNvSpPr>
            <a:spLocks noGrp="1"/>
          </p:cNvSpPr>
          <p:nvPr>
            <p:ph type="subTitle" idx="1"/>
          </p:nvPr>
        </p:nvSpPr>
        <p:spPr>
          <a:xfrm>
            <a:off x="1936557"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82831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48AD6824-F45A-D13D-1EAE-FA0E64F58C0B}"/>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0626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30"/>
            <a:ext cx="9855200" cy="1470025"/>
          </a:xfrm>
          <a:prstGeom prst="rect">
            <a:avLst/>
          </a:prstGeom>
        </p:spPr>
        <p:txBody>
          <a:bodyPr/>
          <a:lstStyle>
            <a:lvl1pPr algn="ctr">
              <a:defRPr b="1">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539188" y="3962400"/>
            <a:ext cx="7392213"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Slide Number Placeholder 5">
            <a:extLst>
              <a:ext uri="{FF2B5EF4-FFF2-40B4-BE49-F238E27FC236}">
                <a16:creationId xmlns:a16="http://schemas.microsoft.com/office/drawing/2014/main" id="{BEFE0F2B-895A-01C4-906F-ECEF63E9CCB2}"/>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620105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BFF6F-8B1A-4BD3-028C-BDD34EB7AAE1}"/>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2554021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457201"/>
            <a:ext cx="9753600" cy="6019799"/>
          </a:xfrm>
          <a:prstGeom prst="rect">
            <a:avLst/>
          </a:prstGeom>
        </p:spPr>
        <p:txBody>
          <a:bodyPr lIns="274320" tIns="274320" rIns="274320" bIns="27432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01076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FA728217-1A70-D6DE-1FDC-B59387B1000D}"/>
              </a:ext>
            </a:extLst>
          </p:cNvPr>
          <p:cNvSpPr>
            <a:spLocks noGrp="1"/>
          </p:cNvSpPr>
          <p:nvPr>
            <p:ph idx="1"/>
          </p:nvPr>
        </p:nvSpPr>
        <p:spPr>
          <a:xfrm>
            <a:off x="1828800" y="457201"/>
            <a:ext cx="9753600" cy="6019799"/>
          </a:xfrm>
          <a:prstGeom prst="rect">
            <a:avLst/>
          </a:prstGeom>
        </p:spPr>
        <p:txBody>
          <a:bodyPr lIns="274320" tIns="274320" rIns="274320" bIns="27432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913838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858000"/>
          </a:xfrm>
          <a:prstGeom prst="rect">
            <a:avLst/>
          </a:prstGeom>
          <a:solidFill>
            <a:srgbClr val="E6EBF0"/>
          </a:solidFill>
        </p:spPr>
        <p:txBody>
          <a:bodyPr lIns="274320" tIns="822960" rIns="274320" bIns="731520"/>
          <a:lstStyle>
            <a:lvl1pPr marL="0" indent="0">
              <a:buNone/>
              <a:defRPr sz="24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B27E0C2C-4698-AD1C-B4E7-5F039AA4F8AE}"/>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E1BD709F-0A3C-01D5-E62E-0200648A535E}"/>
              </a:ext>
            </a:extLst>
          </p:cNvPr>
          <p:cNvSpPr>
            <a:spLocks noGrp="1"/>
          </p:cNvSpPr>
          <p:nvPr>
            <p:ph idx="1"/>
          </p:nvPr>
        </p:nvSpPr>
        <p:spPr>
          <a:xfrm>
            <a:off x="1828800" y="457201"/>
            <a:ext cx="5486400" cy="6019799"/>
          </a:xfrm>
          <a:prstGeom prst="rect">
            <a:avLst/>
          </a:prstGeom>
        </p:spPr>
        <p:txBody>
          <a:bodyPr lIns="274320" tIns="274320" rIns="274320" bIns="27432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4363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9887A0C9-D189-074D-476B-96F8FE8F645C}"/>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D3851130-8033-E431-8B4B-475C34C974E4}"/>
              </a:ext>
            </a:extLst>
          </p:cNvPr>
          <p:cNvSpPr>
            <a:spLocks noGrp="1"/>
          </p:cNvSpPr>
          <p:nvPr>
            <p:ph idx="10"/>
          </p:nvPr>
        </p:nvSpPr>
        <p:spPr>
          <a:xfrm>
            <a:off x="7315200" y="0"/>
            <a:ext cx="4876800" cy="6858000"/>
          </a:xfrm>
          <a:prstGeom prst="rect">
            <a:avLst/>
          </a:prstGeom>
          <a:solidFill>
            <a:srgbClr val="E6EBF0"/>
          </a:solidFill>
        </p:spPr>
        <p:txBody>
          <a:bodyPr lIns="274320" tIns="822960" rIns="274320" bIns="731520"/>
          <a:lstStyle>
            <a:lvl1pPr marL="0" indent="0">
              <a:buNone/>
              <a:defRPr sz="2400" b="0">
                <a:solidFill>
                  <a:schemeClr val="accent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24A29F4E-D3DA-485F-FAE9-8A2D54E68006}"/>
              </a:ext>
            </a:extLst>
          </p:cNvPr>
          <p:cNvSpPr>
            <a:spLocks noGrp="1"/>
          </p:cNvSpPr>
          <p:nvPr>
            <p:ph idx="1"/>
          </p:nvPr>
        </p:nvSpPr>
        <p:spPr>
          <a:xfrm>
            <a:off x="1828800" y="457201"/>
            <a:ext cx="5486400" cy="6019799"/>
          </a:xfrm>
          <a:prstGeom prst="rect">
            <a:avLst/>
          </a:prstGeom>
        </p:spPr>
        <p:txBody>
          <a:bodyPr lIns="274320" tIns="274320" rIns="274320" bIns="27432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9324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828800" y="1324769"/>
            <a:ext cx="5638799" cy="5199061"/>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7467599" y="1324770"/>
            <a:ext cx="3792747" cy="5076029"/>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9753DC60-7E75-C50D-B745-FE778EE09310}"/>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24826717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5 (Aqua)">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013D0552-3BBB-9B28-D5AD-A56A7F9DDE34}"/>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6140D994-9CB8-091A-F135-4C63DD6A2180}"/>
              </a:ext>
            </a:extLst>
          </p:cNvPr>
          <p:cNvSpPr>
            <a:spLocks noGrp="1"/>
          </p:cNvSpPr>
          <p:nvPr>
            <p:ph idx="1"/>
          </p:nvPr>
        </p:nvSpPr>
        <p:spPr>
          <a:xfrm>
            <a:off x="1828800" y="1324769"/>
            <a:ext cx="5638799" cy="5199061"/>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D3B8AF75-82AB-2468-225C-1D6809B35E4F}"/>
              </a:ext>
            </a:extLst>
          </p:cNvPr>
          <p:cNvSpPr>
            <a:spLocks noGrp="1"/>
          </p:cNvSpPr>
          <p:nvPr>
            <p:ph idx="10"/>
          </p:nvPr>
        </p:nvSpPr>
        <p:spPr>
          <a:xfrm>
            <a:off x="7467599" y="1324770"/>
            <a:ext cx="3792747" cy="5076029"/>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7A7F2099-8AF9-FE6A-AA32-8BF83025E574}"/>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8788385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828800" y="1524000"/>
            <a:ext cx="9431547" cy="2388346"/>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marL="914400" indent="0">
              <a:buNone/>
              <a:defRPr sz="1600">
                <a:solidFill>
                  <a:schemeClr val="tx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828800" y="4191000"/>
            <a:ext cx="9431547" cy="2211888"/>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3" name="Slide Number Placeholder 5">
            <a:extLst>
              <a:ext uri="{FF2B5EF4-FFF2-40B4-BE49-F238E27FC236}">
                <a16:creationId xmlns:a16="http://schemas.microsoft.com/office/drawing/2014/main" id="{3DC78C45-6E98-98A0-B9AA-6958474BB2B9}"/>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8" name="Title 1">
            <a:extLst>
              <a:ext uri="{FF2B5EF4-FFF2-40B4-BE49-F238E27FC236}">
                <a16:creationId xmlns:a16="http://schemas.microsoft.com/office/drawing/2014/main" id="{4CAFB0F2-A816-28BC-EE48-E4D1FB1A23DB}"/>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2503180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438405"/>
            <a:ext cx="10674157" cy="1470025"/>
          </a:xfrm>
          <a:prstGeom prst="rect">
            <a:avLst/>
          </a:prstGeom>
        </p:spPr>
        <p:txBody>
          <a:bodyPr/>
          <a:lstStyle>
            <a:lvl1pPr>
              <a:defRPr b="1">
                <a:solidFill>
                  <a:schemeClr val="accent1"/>
                </a:solidFill>
              </a:defRPr>
            </a:lvl1pPr>
          </a:lstStyle>
          <a:p>
            <a:r>
              <a:rPr lang="en-US"/>
              <a:t>Click to edit Master 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585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7" name="Rectangle 6"/>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7" name="Rectangle 6"/>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descr="xdgdfgdfg">
            <a:extLst>
              <a:ext uri="{FF2B5EF4-FFF2-40B4-BE49-F238E27FC236}">
                <a16:creationId xmlns:a16="http://schemas.microsoft.com/office/drawing/2014/main" id="{598BF201-9067-3A1D-911D-FB3EA47FFC02}"/>
              </a:ext>
              <a:ext uri="{C183D7F6-B498-43B3-948B-1728B52AA6E4}">
                <adec:decorative xmlns:adec="http://schemas.microsoft.com/office/drawing/2017/decorative" val="0"/>
              </a:ext>
            </a:extLst>
          </p:cNvPr>
          <p:cNvSpPr>
            <a:spLocks noGrp="1"/>
          </p:cNvSpPr>
          <p:nvPr>
            <p:ph idx="12"/>
          </p:nvPr>
        </p:nvSpPr>
        <p:spPr>
          <a:xfrm>
            <a:off x="406400" y="1058219"/>
            <a:ext cx="11377706"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4" name="Content Placeholder 2">
            <a:extLst>
              <a:ext uri="{FF2B5EF4-FFF2-40B4-BE49-F238E27FC236}">
                <a16:creationId xmlns:a16="http://schemas.microsoft.com/office/drawing/2014/main" id="{E13BC7D2-FAD9-20EE-F85E-A8C0876CD499}"/>
              </a:ext>
            </a:extLst>
          </p:cNvPr>
          <p:cNvSpPr>
            <a:spLocks noGrp="1"/>
          </p:cNvSpPr>
          <p:nvPr>
            <p:ph idx="13"/>
          </p:nvPr>
        </p:nvSpPr>
        <p:spPr>
          <a:xfrm>
            <a:off x="406400" y="3524730"/>
            <a:ext cx="11377706"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58973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406400" y="762001"/>
            <a:ext cx="11379200" cy="5280822"/>
          </a:xfrm>
          <a:prstGeom prst="rect">
            <a:avLst/>
          </a:prstGeom>
        </p:spPr>
        <p:txBody>
          <a:bodyPr lIns="274320" tIns="274320" rIns="274320" bIns="274320"/>
          <a:lstStyle>
            <a:lvl1pPr>
              <a:defRPr sz="2600" b="0">
                <a:solidFill>
                  <a:schemeClr val="tx1"/>
                </a:solidFill>
              </a:defRPr>
            </a:lvl1pPr>
            <a:lvl2pPr>
              <a:defRPr sz="2400">
                <a:solidFill>
                  <a:srgbClr val="5B6770"/>
                </a:solidFill>
              </a:defRPr>
            </a:lvl2pPr>
            <a:lvl3pPr>
              <a:defRPr sz="2000">
                <a:solidFill>
                  <a:srgbClr val="5B6770"/>
                </a:solidFill>
              </a:defRPr>
            </a:lvl3pPr>
            <a:lvl4pPr>
              <a:defRPr sz="1800">
                <a:solidFill>
                  <a:srgbClr val="5B6770"/>
                </a:solidFill>
              </a:defRPr>
            </a:lvl4pPr>
            <a:lvl5pPr>
              <a:defRPr sz="16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31117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464808"/>
          </a:xfrm>
          <a:prstGeom prst="rect">
            <a:avLst/>
          </a:prstGeom>
          <a:solidFill>
            <a:srgbClr val="E6EBF0"/>
          </a:solidFill>
        </p:spPr>
        <p:txBody>
          <a:bodyPr lIns="274320" tIns="1097280" rIns="274320" bIns="731520"/>
          <a:lstStyle>
            <a:lvl1pPr marL="0" indent="0" algn="l">
              <a:buNone/>
              <a:defRPr sz="2400" b="0">
                <a:solidFill>
                  <a:schemeClr val="tx1"/>
                </a:solidFill>
              </a:defRPr>
            </a:lvl1pPr>
            <a:lvl2pPr algn="l">
              <a:defRPr sz="2000">
                <a:solidFill>
                  <a:schemeClr val="tx2"/>
                </a:solidFill>
              </a:defRPr>
            </a:lvl2pPr>
            <a:lvl3pPr algn="l">
              <a:defRPr sz="1800">
                <a:solidFill>
                  <a:schemeClr val="tx2"/>
                </a:solidFill>
              </a:defRPr>
            </a:lvl3pPr>
            <a:lvl4pPr algn="l">
              <a:defRPr sz="1600">
                <a:solidFill>
                  <a:schemeClr val="tx2"/>
                </a:solidFill>
              </a:defRPr>
            </a:lvl4pPr>
            <a:lvl5pPr algn="l">
              <a:defRPr sz="1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2"/>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400" b="1">
                <a:solidFill>
                  <a:schemeClr val="tx1"/>
                </a:solidFill>
                <a:latin typeface="+mj-lt"/>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183322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55BA22F1-2EF4-FAB1-48BA-4636D4B7C154}"/>
              </a:ext>
            </a:extLst>
          </p:cNvPr>
          <p:cNvSpPr>
            <a:spLocks noGrp="1"/>
          </p:cNvSpPr>
          <p:nvPr>
            <p:ph idx="10"/>
          </p:nvPr>
        </p:nvSpPr>
        <p:spPr>
          <a:xfrm>
            <a:off x="7315200" y="0"/>
            <a:ext cx="4876800" cy="6464808"/>
          </a:xfrm>
          <a:prstGeom prst="rect">
            <a:avLst/>
          </a:prstGeom>
          <a:solidFill>
            <a:srgbClr val="E6EBF0"/>
          </a:solidFill>
        </p:spPr>
        <p:txBody>
          <a:bodyPr lIns="274320" tIns="1097280" rIns="274320" bIns="731520"/>
          <a:lstStyle>
            <a:lvl1pPr marL="0" indent="0" algn="l">
              <a:buNone/>
              <a:defRPr sz="2400" b="0">
                <a:solidFill>
                  <a:schemeClr val="accent1"/>
                </a:solidFill>
              </a:defRPr>
            </a:lvl1pPr>
            <a:lvl2pPr algn="l">
              <a:defRPr sz="1800">
                <a:solidFill>
                  <a:schemeClr val="tx2"/>
                </a:solidFill>
              </a:defRPr>
            </a:lvl2pPr>
            <a:lvl3pPr algn="l">
              <a:defRPr sz="1600">
                <a:solidFill>
                  <a:schemeClr val="tx2"/>
                </a:solidFill>
              </a:defRPr>
            </a:lvl3pPr>
            <a:lvl4pPr algn="l">
              <a:defRPr sz="1400">
                <a:solidFill>
                  <a:schemeClr val="tx2"/>
                </a:solidFill>
              </a:defRPr>
            </a:lvl4pPr>
            <a:lvl5pPr algn="l">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2">
            <a:extLst>
              <a:ext uri="{FF2B5EF4-FFF2-40B4-BE49-F238E27FC236}">
                <a16:creationId xmlns:a16="http://schemas.microsoft.com/office/drawing/2014/main" id="{76AA29EA-E088-D81E-2199-D3C6680B1D35}"/>
              </a:ext>
            </a:extLst>
          </p:cNvPr>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400" b="1">
                <a:solidFill>
                  <a:schemeClr val="tx1"/>
                </a:solidFill>
                <a:latin typeface="+mj-lt"/>
              </a:defRPr>
            </a:lvl1pPr>
            <a:lvl2pPr>
              <a:defRPr sz="2000">
                <a:solidFill>
                  <a:schemeClr val="tx2"/>
                </a:solidFill>
              </a:defRPr>
            </a:lvl2pPr>
            <a:lvl3pPr>
              <a:defRPr sz="1800">
                <a:solidFill>
                  <a:schemeClr val="tx2"/>
                </a:solidFill>
              </a:defRPr>
            </a:lvl3pPr>
            <a:lvl4pPr>
              <a:defRPr sz="1600">
                <a:solidFill>
                  <a:schemeClr val="tx2"/>
                </a:solidFill>
              </a:defRPr>
            </a:lvl4pPr>
            <a:lvl5pPr>
              <a:defRPr sz="1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28313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userDrawn="1"/>
        </p:nvSpPr>
        <p:spPr>
          <a:xfrm>
            <a:off x="406400" y="243682"/>
            <a:ext cx="101600" cy="518318"/>
          </a:xfrm>
          <a:prstGeom prst="rect">
            <a:avLst/>
          </a:prstGeom>
          <a:solidFill>
            <a:srgbClr val="5B6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400" b="0">
                <a:solidFill>
                  <a:schemeClr val="tx1"/>
                </a:solidFill>
              </a:defRPr>
            </a:lvl1pPr>
            <a:lvl2pPr>
              <a:defRPr sz="2400">
                <a:solidFill>
                  <a:schemeClr val="tx1"/>
                </a:solidFill>
              </a:defRPr>
            </a:lvl2pPr>
            <a:lvl3pPr>
              <a:defRPr sz="20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406400" y="4648200"/>
            <a:ext cx="11379200" cy="14478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1318279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image" Target="../media/image3.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heme" Target="../theme/theme3.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4876800" y="0"/>
            <a:ext cx="7315200" cy="6858000"/>
          </a:xfrm>
          <a:prstGeom prst="rect">
            <a:avLst/>
          </a:prstGeom>
          <a:solidFill>
            <a:srgbClr val="E6EBF0"/>
          </a:solidFill>
          <a:ln>
            <a:noFill/>
          </a:ln>
          <a:effectLst>
            <a:outerShdw blurRad="50800" dist="38100" dir="108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2" name="Picture 1">
            <a:extLst>
              <a:ext uri="{FF2B5EF4-FFF2-40B4-BE49-F238E27FC236}">
                <a16:creationId xmlns:a16="http://schemas.microsoft.com/office/drawing/2014/main" id="{B847D438-DAAD-88D4-D035-DFBF79CDE65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200" y="2495274"/>
            <a:ext cx="3989513" cy="1543326"/>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11379203" y="6477005"/>
            <a:ext cx="7111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12026174" y="6477000"/>
            <a:ext cx="165825"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3403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7" name="Straight Connector 6"/>
          <p:cNvCxnSpPr>
            <a:cxnSpLocks/>
          </p:cNvCxnSpPr>
          <p:nvPr userDrawn="1"/>
        </p:nvCxnSpPr>
        <p:spPr>
          <a:xfrm>
            <a:off x="101600" y="6477000"/>
            <a:ext cx="6604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userDrawn="1"/>
        </p:nvCxnSpPr>
        <p:spPr>
          <a:xfrm>
            <a:off x="2133600" y="6477006"/>
            <a:ext cx="9936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72902" y="6553200"/>
            <a:ext cx="1196753" cy="246221"/>
          </a:xfrm>
          <a:prstGeom prst="rect">
            <a:avLst/>
          </a:prstGeom>
          <a:noFill/>
        </p:spPr>
        <p:txBody>
          <a:bodyPr wrap="square" rtlCol="0">
            <a:spAutoFit/>
          </a:bodyPr>
          <a:lstStyle/>
          <a:p>
            <a:r>
              <a:rPr lang="en-US" sz="1000" b="1">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pic>
        <p:nvPicPr>
          <p:cNvPr id="3" name="Picture 2">
            <a:extLst>
              <a:ext uri="{FF2B5EF4-FFF2-40B4-BE49-F238E27FC236}">
                <a16:creationId xmlns:a16="http://schemas.microsoft.com/office/drawing/2014/main" id="{C0578DE2-3155-2E8B-BE55-260C3ABC19B3}"/>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872042" y="6217199"/>
            <a:ext cx="1196754" cy="462959"/>
          </a:xfrm>
          <a:prstGeom prst="rect">
            <a:avLst/>
          </a:prstGeom>
        </p:spPr>
      </p:pic>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56" r:id="rId4"/>
    <p:sldLayoutId id="2147483738" r:id="rId5"/>
    <p:sldLayoutId id="2147483713" r:id="rId6"/>
    <p:sldLayoutId id="2147483714" r:id="rId7"/>
    <p:sldLayoutId id="2147483715" r:id="rId8"/>
    <p:sldLayoutId id="2147483716" r:id="rId9"/>
    <p:sldLayoutId id="2147483755" r:id="rId10"/>
    <p:sldLayoutId id="2147483717" r:id="rId11"/>
    <p:sldLayoutId id="2147483718" r:id="rId12"/>
    <p:sldLayoutId id="2147483719" r:id="rId13"/>
    <p:sldLayoutId id="2147483720" r:id="rId14"/>
    <p:sldLayoutId id="2147483666" r:id="rId15"/>
    <p:sldLayoutId id="2147483737" r:id="rId16"/>
    <p:sldLayoutId id="2147483722" r:id="rId17"/>
    <p:sldLayoutId id="2147483721" r:id="rId1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a:cxnSpLocks/>
          </p:cNvCxnSpPr>
          <p:nvPr userDrawn="1"/>
        </p:nvCxnSpPr>
        <p:spPr>
          <a:xfrm>
            <a:off x="779284" y="6"/>
            <a:ext cx="0" cy="518159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userDrawn="1"/>
        </p:nvCxnSpPr>
        <p:spPr>
          <a:xfrm>
            <a:off x="779283" y="5943600"/>
            <a:ext cx="0" cy="5334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2F1F6BF0-F215-0BB8-0DD1-9AE4EAB7CBB3}"/>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94035" y="5382386"/>
            <a:ext cx="1253765" cy="485014"/>
          </a:xfrm>
          <a:prstGeom prst="rect">
            <a:avLst/>
          </a:prstGeom>
        </p:spPr>
      </p:pic>
      <p:sp>
        <p:nvSpPr>
          <p:cNvPr id="3" name="Rectangle 2">
            <a:extLst>
              <a:ext uri="{FF2B5EF4-FFF2-40B4-BE49-F238E27FC236}">
                <a16:creationId xmlns:a16="http://schemas.microsoft.com/office/drawing/2014/main" id="{6D4B1C1C-078C-2929-E80C-E9FD3CD5E13C}"/>
              </a:ext>
            </a:extLst>
          </p:cNvPr>
          <p:cNvSpPr/>
          <p:nvPr userDrawn="1"/>
        </p:nvSpPr>
        <p:spPr>
          <a:xfrm>
            <a:off x="11582403"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4" name="Rectangle 3">
            <a:extLst>
              <a:ext uri="{FF2B5EF4-FFF2-40B4-BE49-F238E27FC236}">
                <a16:creationId xmlns:a16="http://schemas.microsoft.com/office/drawing/2014/main" id="{FB1BDDC1-0755-B4BC-7747-8F4BB71F1537}"/>
              </a:ext>
            </a:extLst>
          </p:cNvPr>
          <p:cNvSpPr/>
          <p:nvPr userDrawn="1"/>
        </p:nvSpPr>
        <p:spPr>
          <a:xfrm>
            <a:off x="12067631"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a:extLst>
              <a:ext uri="{FF2B5EF4-FFF2-40B4-BE49-F238E27FC236}">
                <a16:creationId xmlns:a16="http://schemas.microsoft.com/office/drawing/2014/main" id="{AA1D54FA-D0D6-2477-1453-CECA5918A466}"/>
              </a:ext>
            </a:extLst>
          </p:cNvPr>
          <p:cNvCxnSpPr>
            <a:cxnSpLocks/>
          </p:cNvCxnSpPr>
          <p:nvPr userDrawn="1"/>
        </p:nvCxnSpPr>
        <p:spPr>
          <a:xfrm>
            <a:off x="779283" y="6477005"/>
            <a:ext cx="1132127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9A5F104-168E-9F30-6E64-8C058D081197}"/>
              </a:ext>
            </a:extLst>
          </p:cNvPr>
          <p:cNvSpPr txBox="1"/>
          <p:nvPr userDrawn="1"/>
        </p:nvSpPr>
        <p:spPr>
          <a:xfrm>
            <a:off x="685800" y="6553200"/>
            <a:ext cx="935921" cy="246221"/>
          </a:xfrm>
          <a:prstGeom prst="rect">
            <a:avLst/>
          </a:prstGeom>
          <a:noFill/>
        </p:spPr>
        <p:txBody>
          <a:bodyPr wrap="square" rtlCol="0">
            <a:spAutoFit/>
          </a:bodyPr>
          <a:lstStyle/>
          <a:p>
            <a:r>
              <a:rPr lang="en-US" sz="1000" b="1">
                <a:solidFill>
                  <a:srgbClr val="5B6770"/>
                </a:solidFill>
              </a:rPr>
              <a:t>PUBLIC</a:t>
            </a:r>
          </a:p>
        </p:txBody>
      </p:sp>
    </p:spTree>
    <p:extLst>
      <p:ext uri="{BB962C8B-B14F-4D97-AF65-F5344CB8AC3E}">
        <p14:creationId xmlns:p14="http://schemas.microsoft.com/office/powerpoint/2010/main" val="411140357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52" r:id="rId3"/>
    <p:sldLayoutId id="2147483742" r:id="rId4"/>
    <p:sldLayoutId id="2147483743" r:id="rId5"/>
    <p:sldLayoutId id="2147483744" r:id="rId6"/>
    <p:sldLayoutId id="2147483745" r:id="rId7"/>
    <p:sldLayoutId id="2147483748" r:id="rId8"/>
    <p:sldLayoutId id="2147483750" r:id="rId9"/>
    <p:sldLayoutId id="2147483751" r:id="rId1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5334000" y="2028616"/>
            <a:ext cx="5646034" cy="2800767"/>
          </a:xfrm>
          <a:prstGeom prst="rect">
            <a:avLst/>
          </a:prstGeom>
          <a:noFill/>
        </p:spPr>
        <p:txBody>
          <a:bodyPr wrap="square" rtlCol="0">
            <a:spAutoFit/>
          </a:bodyPr>
          <a:lstStyle/>
          <a:p>
            <a:r>
              <a:rPr lang="en-US" sz="2800" b="1" dirty="0">
                <a:solidFill>
                  <a:schemeClr val="tx2"/>
                </a:solidFill>
              </a:rPr>
              <a:t>Large Load Interconnection Status Update</a:t>
            </a:r>
          </a:p>
          <a:p>
            <a:endParaRPr lang="en-US" sz="2400" dirty="0">
              <a:solidFill>
                <a:schemeClr val="tx2"/>
              </a:solidFill>
            </a:endParaRPr>
          </a:p>
          <a:p>
            <a:r>
              <a:rPr lang="en-US" sz="2400" dirty="0">
                <a:solidFill>
                  <a:schemeClr val="tx2"/>
                </a:solidFill>
              </a:rPr>
              <a:t>Julie Snitman</a:t>
            </a:r>
          </a:p>
          <a:p>
            <a:r>
              <a:rPr lang="en-US" sz="2400" dirty="0">
                <a:solidFill>
                  <a:schemeClr val="tx2"/>
                </a:solidFill>
              </a:rPr>
              <a:t>Large Load Integration Team</a:t>
            </a:r>
          </a:p>
          <a:p>
            <a:endParaRPr lang="en-US" sz="2400" dirty="0">
              <a:solidFill>
                <a:schemeClr val="tx2"/>
              </a:solidFill>
            </a:endParaRPr>
          </a:p>
          <a:p>
            <a:r>
              <a:rPr lang="en-US" sz="2400" dirty="0">
                <a:solidFill>
                  <a:schemeClr val="tx2"/>
                </a:solidFill>
              </a:rPr>
              <a:t>October 17, 2025</a:t>
            </a:r>
            <a:endParaRPr lang="en-US" sz="2400" dirty="0">
              <a:solidFill>
                <a:schemeClr val="tx2"/>
              </a:solidFill>
              <a:cs typeface="Arial"/>
            </a:endParaRPr>
          </a:p>
        </p:txBody>
      </p:sp>
    </p:spTree>
    <p:extLst>
      <p:ext uri="{BB962C8B-B14F-4D97-AF65-F5344CB8AC3E}">
        <p14:creationId xmlns:p14="http://schemas.microsoft.com/office/powerpoint/2010/main" val="1850676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412FFF-E43D-FBAC-7D66-3BD573888A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C0F1FD-9DBB-41EC-D0C9-C57962A01BF6}"/>
              </a:ext>
            </a:extLst>
          </p:cNvPr>
          <p:cNvSpPr>
            <a:spLocks noGrp="1"/>
          </p:cNvSpPr>
          <p:nvPr>
            <p:ph type="title"/>
          </p:nvPr>
        </p:nvSpPr>
        <p:spPr/>
        <p:txBody>
          <a:bodyPr/>
          <a:lstStyle/>
          <a:p>
            <a:r>
              <a:rPr lang="en-US"/>
              <a:t>Large Load Project Submittal Date</a:t>
            </a:r>
          </a:p>
        </p:txBody>
      </p:sp>
      <p:sp>
        <p:nvSpPr>
          <p:cNvPr id="4" name="Slide Number Placeholder 3">
            <a:extLst>
              <a:ext uri="{FF2B5EF4-FFF2-40B4-BE49-F238E27FC236}">
                <a16:creationId xmlns:a16="http://schemas.microsoft.com/office/drawing/2014/main" id="{60ABE4E4-B11D-6F86-2D0D-2A6992F4607F}"/>
              </a:ext>
            </a:extLst>
          </p:cNvPr>
          <p:cNvSpPr>
            <a:spLocks noGrp="1"/>
          </p:cNvSpPr>
          <p:nvPr>
            <p:ph type="sldNum" sz="quarter" idx="4"/>
          </p:nvPr>
        </p:nvSpPr>
        <p:spPr/>
        <p:txBody>
          <a:bodyPr/>
          <a:lstStyle/>
          <a:p>
            <a:fld id="{1D93BD3E-1E9A-4970-A6F7-E7AC52762E0C}" type="slidenum">
              <a:rPr lang="en-US" smtClean="0"/>
              <a:pPr/>
              <a:t>10</a:t>
            </a:fld>
            <a:endParaRPr lang="en-US"/>
          </a:p>
        </p:txBody>
      </p:sp>
      <p:pic>
        <p:nvPicPr>
          <p:cNvPr id="5" name="Picture 4" descr="11_requested_date_mw_per_tsp.png"/>
          <p:cNvPicPr>
            <a:picLocks noChangeAspect="1"/>
          </p:cNvPicPr>
          <p:nvPr/>
        </p:nvPicPr>
        <p:blipFill>
          <a:blip r:embed="rId2"/>
          <a:stretch>
            <a:fillRect/>
          </a:stretch>
        </p:blipFill>
        <p:spPr>
          <a:xfrm>
            <a:off x="1371600" y="914400"/>
            <a:ext cx="8621486" cy="5029200"/>
          </a:xfrm>
          <a:prstGeom prst="rect">
            <a:avLst/>
          </a:prstGeom>
        </p:spPr>
      </p:pic>
    </p:spTree>
    <p:extLst>
      <p:ext uri="{BB962C8B-B14F-4D97-AF65-F5344CB8AC3E}">
        <p14:creationId xmlns:p14="http://schemas.microsoft.com/office/powerpoint/2010/main" val="1623861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5EB768-1BD3-B431-4F2C-9F3AACA1E2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755E88-95B3-5860-67FC-2768C2C5A96B}"/>
              </a:ext>
            </a:extLst>
          </p:cNvPr>
          <p:cNvSpPr>
            <a:spLocks noGrp="1"/>
          </p:cNvSpPr>
          <p:nvPr>
            <p:ph type="title"/>
          </p:nvPr>
        </p:nvSpPr>
        <p:spPr/>
        <p:txBody>
          <a:bodyPr/>
          <a:lstStyle/>
          <a:p>
            <a:r>
              <a:rPr lang="en-US"/>
              <a:t>Large Load Project In Service Date</a:t>
            </a:r>
          </a:p>
        </p:txBody>
      </p:sp>
      <p:sp>
        <p:nvSpPr>
          <p:cNvPr id="4" name="Slide Number Placeholder 3">
            <a:extLst>
              <a:ext uri="{FF2B5EF4-FFF2-40B4-BE49-F238E27FC236}">
                <a16:creationId xmlns:a16="http://schemas.microsoft.com/office/drawing/2014/main" id="{849D46DF-15A6-CC09-C595-BE17429C6C0B}"/>
              </a:ext>
            </a:extLst>
          </p:cNvPr>
          <p:cNvSpPr>
            <a:spLocks noGrp="1"/>
          </p:cNvSpPr>
          <p:nvPr>
            <p:ph type="sldNum" sz="quarter" idx="4"/>
          </p:nvPr>
        </p:nvSpPr>
        <p:spPr/>
        <p:txBody>
          <a:bodyPr/>
          <a:lstStyle/>
          <a:p>
            <a:fld id="{1D93BD3E-1E9A-4970-A6F7-E7AC52762E0C}" type="slidenum">
              <a:rPr lang="en-US" smtClean="0"/>
              <a:pPr/>
              <a:t>11</a:t>
            </a:fld>
            <a:endParaRPr lang="en-US"/>
          </a:p>
        </p:txBody>
      </p:sp>
      <p:pic>
        <p:nvPicPr>
          <p:cNvPr id="5" name="Picture 4" descr="10_in_service_mw_per_tsp.png"/>
          <p:cNvPicPr>
            <a:picLocks noChangeAspect="1"/>
          </p:cNvPicPr>
          <p:nvPr/>
        </p:nvPicPr>
        <p:blipFill>
          <a:blip r:embed="rId2"/>
          <a:stretch>
            <a:fillRect/>
          </a:stretch>
        </p:blipFill>
        <p:spPr>
          <a:xfrm>
            <a:off x="1371600" y="914400"/>
            <a:ext cx="8621486" cy="5029200"/>
          </a:xfrm>
          <a:prstGeom prst="rect">
            <a:avLst/>
          </a:prstGeom>
        </p:spPr>
      </p:pic>
    </p:spTree>
    <p:extLst>
      <p:ext uri="{BB962C8B-B14F-4D97-AF65-F5344CB8AC3E}">
        <p14:creationId xmlns:p14="http://schemas.microsoft.com/office/powerpoint/2010/main" val="28962613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E77F69-4F79-5C5E-44C1-D825B0F7B1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43817B-B6F5-9B53-605D-DE2CC6B14463}"/>
              </a:ext>
            </a:extLst>
          </p:cNvPr>
          <p:cNvSpPr>
            <a:spLocks noGrp="1"/>
          </p:cNvSpPr>
          <p:nvPr>
            <p:ph type="title"/>
          </p:nvPr>
        </p:nvSpPr>
        <p:spPr/>
        <p:txBody>
          <a:bodyPr/>
          <a:lstStyle/>
          <a:p>
            <a:r>
              <a:rPr lang="en-US"/>
              <a:t>Large Load Project Distribution by Type</a:t>
            </a:r>
          </a:p>
        </p:txBody>
      </p:sp>
      <p:sp>
        <p:nvSpPr>
          <p:cNvPr id="4" name="Slide Number Placeholder 3">
            <a:extLst>
              <a:ext uri="{FF2B5EF4-FFF2-40B4-BE49-F238E27FC236}">
                <a16:creationId xmlns:a16="http://schemas.microsoft.com/office/drawing/2014/main" id="{7E99423F-35B7-D111-02CA-D91E6EE03195}"/>
              </a:ext>
            </a:extLst>
          </p:cNvPr>
          <p:cNvSpPr>
            <a:spLocks noGrp="1"/>
          </p:cNvSpPr>
          <p:nvPr>
            <p:ph type="sldNum" sz="quarter" idx="4"/>
          </p:nvPr>
        </p:nvSpPr>
        <p:spPr/>
        <p:txBody>
          <a:bodyPr/>
          <a:lstStyle/>
          <a:p>
            <a:fld id="{1D93BD3E-1E9A-4970-A6F7-E7AC52762E0C}" type="slidenum">
              <a:rPr lang="en-US" smtClean="0"/>
              <a:pPr/>
              <a:t>12</a:t>
            </a:fld>
            <a:endParaRPr lang="en-US"/>
          </a:p>
        </p:txBody>
      </p:sp>
      <p:pic>
        <p:nvPicPr>
          <p:cNvPr id="5" name="Picture 4" descr="12_load_type_pie_chart.png"/>
          <p:cNvPicPr>
            <a:picLocks noChangeAspect="1"/>
          </p:cNvPicPr>
          <p:nvPr/>
        </p:nvPicPr>
        <p:blipFill>
          <a:blip r:embed="rId2"/>
          <a:stretch>
            <a:fillRect/>
          </a:stretch>
        </p:blipFill>
        <p:spPr>
          <a:xfrm>
            <a:off x="1371600" y="914400"/>
            <a:ext cx="7184571" cy="5029200"/>
          </a:xfrm>
          <a:prstGeom prst="rect">
            <a:avLst/>
          </a:prstGeom>
        </p:spPr>
      </p:pic>
    </p:spTree>
    <p:extLst>
      <p:ext uri="{BB962C8B-B14F-4D97-AF65-F5344CB8AC3E}">
        <p14:creationId xmlns:p14="http://schemas.microsoft.com/office/powerpoint/2010/main" val="4275477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7A8106-36C7-74B4-C284-A5B1410B84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09D8F7-E94C-0F93-0ED1-75992CE29FDA}"/>
              </a:ext>
            </a:extLst>
          </p:cNvPr>
          <p:cNvSpPr>
            <a:spLocks noGrp="1"/>
          </p:cNvSpPr>
          <p:nvPr>
            <p:ph type="title"/>
          </p:nvPr>
        </p:nvSpPr>
        <p:spPr/>
        <p:txBody>
          <a:bodyPr/>
          <a:lstStyle/>
          <a:p>
            <a:r>
              <a:rPr lang="en-US"/>
              <a:t>Large Load Project Distribution by Load Zone</a:t>
            </a:r>
          </a:p>
        </p:txBody>
      </p:sp>
      <p:sp>
        <p:nvSpPr>
          <p:cNvPr id="4" name="Slide Number Placeholder 3">
            <a:extLst>
              <a:ext uri="{FF2B5EF4-FFF2-40B4-BE49-F238E27FC236}">
                <a16:creationId xmlns:a16="http://schemas.microsoft.com/office/drawing/2014/main" id="{D6CA50EF-A383-FF03-B405-DB10F2159249}"/>
              </a:ext>
            </a:extLst>
          </p:cNvPr>
          <p:cNvSpPr>
            <a:spLocks noGrp="1"/>
          </p:cNvSpPr>
          <p:nvPr>
            <p:ph type="sldNum" sz="quarter" idx="4"/>
          </p:nvPr>
        </p:nvSpPr>
        <p:spPr/>
        <p:txBody>
          <a:bodyPr/>
          <a:lstStyle/>
          <a:p>
            <a:fld id="{1D93BD3E-1E9A-4970-A6F7-E7AC52762E0C}" type="slidenum">
              <a:rPr lang="en-US" smtClean="0"/>
              <a:pPr/>
              <a:t>13</a:t>
            </a:fld>
            <a:endParaRPr lang="en-US"/>
          </a:p>
        </p:txBody>
      </p:sp>
      <p:pic>
        <p:nvPicPr>
          <p:cNvPr id="5" name="Picture 4" descr="13_load_zone_mw.png"/>
          <p:cNvPicPr>
            <a:picLocks noChangeAspect="1"/>
          </p:cNvPicPr>
          <p:nvPr/>
        </p:nvPicPr>
        <p:blipFill>
          <a:blip r:embed="rId2"/>
          <a:stretch>
            <a:fillRect/>
          </a:stretch>
        </p:blipFill>
        <p:spPr>
          <a:xfrm>
            <a:off x="1371600" y="914400"/>
            <a:ext cx="8621486" cy="5029200"/>
          </a:xfrm>
          <a:prstGeom prst="rect">
            <a:avLst/>
          </a:prstGeom>
        </p:spPr>
      </p:pic>
    </p:spTree>
    <p:extLst>
      <p:ext uri="{BB962C8B-B14F-4D97-AF65-F5344CB8AC3E}">
        <p14:creationId xmlns:p14="http://schemas.microsoft.com/office/powerpoint/2010/main" val="41225893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33F929-47AC-FAE4-C77E-AAA26A2EED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35520E-848C-A45D-5CA4-0A78C9B123E1}"/>
              </a:ext>
            </a:extLst>
          </p:cNvPr>
          <p:cNvSpPr>
            <a:spLocks noGrp="1"/>
          </p:cNvSpPr>
          <p:nvPr>
            <p:ph type="title"/>
          </p:nvPr>
        </p:nvSpPr>
        <p:spPr/>
        <p:txBody>
          <a:bodyPr/>
          <a:lstStyle/>
          <a:p>
            <a:r>
              <a:rPr lang="en-US"/>
              <a:t>Large Load Project Distribution by Load Zone</a:t>
            </a:r>
          </a:p>
        </p:txBody>
      </p:sp>
      <p:sp>
        <p:nvSpPr>
          <p:cNvPr id="4" name="Slide Number Placeholder 3">
            <a:extLst>
              <a:ext uri="{FF2B5EF4-FFF2-40B4-BE49-F238E27FC236}">
                <a16:creationId xmlns:a16="http://schemas.microsoft.com/office/drawing/2014/main" id="{5D770585-CF7D-4033-E4B5-EA52B128B56D}"/>
              </a:ext>
            </a:extLst>
          </p:cNvPr>
          <p:cNvSpPr>
            <a:spLocks noGrp="1"/>
          </p:cNvSpPr>
          <p:nvPr>
            <p:ph type="sldNum" sz="quarter" idx="4"/>
          </p:nvPr>
        </p:nvSpPr>
        <p:spPr/>
        <p:txBody>
          <a:bodyPr/>
          <a:lstStyle/>
          <a:p>
            <a:fld id="{1D93BD3E-1E9A-4970-A6F7-E7AC52762E0C}" type="slidenum">
              <a:rPr lang="en-US" smtClean="0"/>
              <a:pPr/>
              <a:t>14</a:t>
            </a:fld>
            <a:endParaRPr lang="en-US"/>
          </a:p>
        </p:txBody>
      </p:sp>
      <p:pic>
        <p:nvPicPr>
          <p:cNvPr id="5" name="Picture 4" descr="13_load_zone_num_projects.png"/>
          <p:cNvPicPr>
            <a:picLocks noChangeAspect="1"/>
          </p:cNvPicPr>
          <p:nvPr/>
        </p:nvPicPr>
        <p:blipFill>
          <a:blip r:embed="rId2"/>
          <a:stretch>
            <a:fillRect/>
          </a:stretch>
        </p:blipFill>
        <p:spPr>
          <a:xfrm>
            <a:off x="1371600" y="914400"/>
            <a:ext cx="8621486" cy="5029200"/>
          </a:xfrm>
          <a:prstGeom prst="rect">
            <a:avLst/>
          </a:prstGeom>
        </p:spPr>
      </p:pic>
    </p:spTree>
    <p:extLst>
      <p:ext uri="{BB962C8B-B14F-4D97-AF65-F5344CB8AC3E}">
        <p14:creationId xmlns:p14="http://schemas.microsoft.com/office/powerpoint/2010/main" val="120076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E6E9AE0-9965-0B64-0958-65F5A2D6BB5C}"/>
              </a:ext>
            </a:extLst>
          </p:cNvPr>
          <p:cNvSpPr>
            <a:spLocks noGrp="1"/>
          </p:cNvSpPr>
          <p:nvPr>
            <p:ph type="ctrTitle"/>
          </p:nvPr>
        </p:nvSpPr>
        <p:spPr/>
        <p:txBody>
          <a:bodyPr/>
          <a:lstStyle/>
          <a:p>
            <a:r>
              <a:rPr lang="en-US" sz="6600"/>
              <a:t>Questions?</a:t>
            </a:r>
            <a:endParaRPr lang="en-US"/>
          </a:p>
        </p:txBody>
      </p:sp>
      <p:sp>
        <p:nvSpPr>
          <p:cNvPr id="4" name="Slide Number Placeholder 3">
            <a:extLst>
              <a:ext uri="{FF2B5EF4-FFF2-40B4-BE49-F238E27FC236}">
                <a16:creationId xmlns:a16="http://schemas.microsoft.com/office/drawing/2014/main" id="{8EB02930-5654-7EC7-ABA9-3D487DCA9CB9}"/>
              </a:ext>
            </a:extLst>
          </p:cNvPr>
          <p:cNvSpPr>
            <a:spLocks noGrp="1"/>
          </p:cNvSpPr>
          <p:nvPr>
            <p:ph type="sldNum" sz="quarter" idx="4"/>
          </p:nvPr>
        </p:nvSpPr>
        <p:spPr/>
        <p:txBody>
          <a:bodyPr/>
          <a:lstStyle/>
          <a:p>
            <a:fld id="{1D93BD3E-1E9A-4970-A6F7-E7AC52762E0C}" type="slidenum">
              <a:rPr lang="en-US" smtClean="0"/>
              <a:pPr/>
              <a:t>15</a:t>
            </a:fld>
            <a:endParaRPr lang="en-US"/>
          </a:p>
        </p:txBody>
      </p:sp>
      <p:sp>
        <p:nvSpPr>
          <p:cNvPr id="2" name="TextBox 1">
            <a:extLst>
              <a:ext uri="{FF2B5EF4-FFF2-40B4-BE49-F238E27FC236}">
                <a16:creationId xmlns:a16="http://schemas.microsoft.com/office/drawing/2014/main" id="{D871ADA5-2D49-5117-8EAC-E11331A879E4}"/>
              </a:ext>
            </a:extLst>
          </p:cNvPr>
          <p:cNvSpPr txBox="1"/>
          <p:nvPr/>
        </p:nvSpPr>
        <p:spPr>
          <a:xfrm>
            <a:off x="3729569" y="3541317"/>
            <a:ext cx="7751231" cy="369332"/>
          </a:xfrm>
          <a:prstGeom prst="rect">
            <a:avLst/>
          </a:prstGeom>
          <a:noFill/>
        </p:spPr>
        <p:txBody>
          <a:bodyPr wrap="square" rtlCol="0">
            <a:spAutoFit/>
          </a:bodyPr>
          <a:lstStyle/>
          <a:p>
            <a:r>
              <a:rPr lang="en-US"/>
              <a:t>email: LargeloadInterconnection@ercot.com</a:t>
            </a:r>
          </a:p>
        </p:txBody>
      </p:sp>
    </p:spTree>
    <p:extLst>
      <p:ext uri="{BB962C8B-B14F-4D97-AF65-F5344CB8AC3E}">
        <p14:creationId xmlns:p14="http://schemas.microsoft.com/office/powerpoint/2010/main" val="310792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569F0-DCBF-AEC5-4009-D80CC19F61F4}"/>
              </a:ext>
            </a:extLst>
          </p:cNvPr>
          <p:cNvSpPr>
            <a:spLocks noGrp="1"/>
          </p:cNvSpPr>
          <p:nvPr>
            <p:ph type="title"/>
          </p:nvPr>
        </p:nvSpPr>
        <p:spPr/>
        <p:txBody>
          <a:bodyPr/>
          <a:lstStyle/>
          <a:p>
            <a:r>
              <a:rPr lang="en-US"/>
              <a:t>Large Load Queue – Past 12 Months</a:t>
            </a:r>
          </a:p>
        </p:txBody>
      </p:sp>
      <p:sp>
        <p:nvSpPr>
          <p:cNvPr id="3" name="Content Placeholder 2">
            <a:extLst>
              <a:ext uri="{FF2B5EF4-FFF2-40B4-BE49-F238E27FC236}">
                <a16:creationId xmlns:a16="http://schemas.microsoft.com/office/drawing/2014/main" id="{ABADF663-D4E7-FBD2-5FBE-2EB2BA27DD06}"/>
              </a:ext>
            </a:extLst>
          </p:cNvPr>
          <p:cNvSpPr>
            <a:spLocks noGrp="1"/>
          </p:cNvSpPr>
          <p:nvPr>
            <p:ph idx="1"/>
          </p:nvPr>
        </p:nvSpPr>
        <p:spPr>
          <a:xfrm>
            <a:off x="379507" y="4939552"/>
            <a:ext cx="11379200" cy="1821341"/>
          </a:xfrm>
        </p:spPr>
        <p:txBody>
          <a:bodyPr>
            <a:normAutofit/>
          </a:bodyPr>
          <a:lstStyle/>
          <a:p>
            <a:pPr marL="0" indent="0">
              <a:buNone/>
            </a:pPr>
            <a:r>
              <a:rPr lang="en-US" sz="1900" b="1">
                <a:solidFill>
                  <a:srgbClr val="00AEC7"/>
                </a:solidFill>
              </a:rPr>
              <a:t>Changes since September Queue Update</a:t>
            </a:r>
          </a:p>
          <a:p>
            <a:r>
              <a:rPr lang="en-US" sz="1900">
                <a:solidFill>
                  <a:srgbClr val="5B6770"/>
                </a:solidFill>
              </a:rPr>
              <a:t>ERCOT notes the amount of load tracked has increased by 130.6 GW (182%) in the past 10 months.</a:t>
            </a:r>
          </a:p>
          <a:p>
            <a:endParaRPr lang="en-US" sz="1900">
              <a:solidFill>
                <a:srgbClr val="5B6770"/>
              </a:solidFill>
            </a:endParaRPr>
          </a:p>
        </p:txBody>
      </p:sp>
      <p:sp>
        <p:nvSpPr>
          <p:cNvPr id="4" name="Slide Number Placeholder 3">
            <a:extLst>
              <a:ext uri="{FF2B5EF4-FFF2-40B4-BE49-F238E27FC236}">
                <a16:creationId xmlns:a16="http://schemas.microsoft.com/office/drawing/2014/main" id="{AC8BC900-B366-BF25-4AD9-074FD4D7E584}"/>
              </a:ext>
            </a:extLst>
          </p:cNvPr>
          <p:cNvSpPr>
            <a:spLocks noGrp="1"/>
          </p:cNvSpPr>
          <p:nvPr>
            <p:ph type="sldNum" sz="quarter" idx="4"/>
          </p:nvPr>
        </p:nvSpPr>
        <p:spPr/>
        <p:txBody>
          <a:bodyPr/>
          <a:lstStyle/>
          <a:p>
            <a:fld id="{1D93BD3E-1E9A-4970-A6F7-E7AC52762E0C}" type="slidenum">
              <a:rPr lang="en-US" smtClean="0"/>
              <a:pPr/>
              <a:t>2</a:t>
            </a:fld>
            <a:endParaRPr lang="en-US"/>
          </a:p>
        </p:txBody>
      </p:sp>
      <p:pic>
        <p:nvPicPr>
          <p:cNvPr id="5" name="Picture 4" descr="stacked_bar_chart.png"/>
          <p:cNvPicPr>
            <a:picLocks noChangeAspect="1"/>
          </p:cNvPicPr>
          <p:nvPr/>
        </p:nvPicPr>
        <p:blipFill>
          <a:blip r:embed="rId2"/>
          <a:stretch>
            <a:fillRect/>
          </a:stretch>
        </p:blipFill>
        <p:spPr>
          <a:xfrm>
            <a:off x="2560320" y="914400"/>
            <a:ext cx="7210697" cy="4206240"/>
          </a:xfrm>
          <a:prstGeom prst="rect">
            <a:avLst/>
          </a:prstGeom>
        </p:spPr>
      </p:pic>
    </p:spTree>
    <p:extLst>
      <p:ext uri="{BB962C8B-B14F-4D97-AF65-F5344CB8AC3E}">
        <p14:creationId xmlns:p14="http://schemas.microsoft.com/office/powerpoint/2010/main" val="405073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0F473-5DCE-AFFC-5612-F3893A1F840D}"/>
              </a:ext>
            </a:extLst>
          </p:cNvPr>
          <p:cNvSpPr>
            <a:spLocks noGrp="1"/>
          </p:cNvSpPr>
          <p:nvPr>
            <p:ph type="title"/>
          </p:nvPr>
        </p:nvSpPr>
        <p:spPr/>
        <p:txBody>
          <a:bodyPr/>
          <a:lstStyle/>
          <a:p>
            <a:r>
              <a:rPr lang="en-US"/>
              <a:t>Current Large Load Interconnection Queue</a:t>
            </a:r>
          </a:p>
        </p:txBody>
      </p:sp>
      <p:sp>
        <p:nvSpPr>
          <p:cNvPr id="4" name="Slide Number Placeholder 3">
            <a:extLst>
              <a:ext uri="{FF2B5EF4-FFF2-40B4-BE49-F238E27FC236}">
                <a16:creationId xmlns:a16="http://schemas.microsoft.com/office/drawing/2014/main" id="{E3743958-7D9C-52A8-464F-7E321DB771BA}"/>
              </a:ext>
            </a:extLst>
          </p:cNvPr>
          <p:cNvSpPr>
            <a:spLocks noGrp="1"/>
          </p:cNvSpPr>
          <p:nvPr>
            <p:ph type="sldNum" sz="quarter" idx="4"/>
          </p:nvPr>
        </p:nvSpPr>
        <p:spPr/>
        <p:txBody>
          <a:bodyPr/>
          <a:lstStyle/>
          <a:p>
            <a:fld id="{1D93BD3E-1E9A-4970-A6F7-E7AC52762E0C}" type="slidenum">
              <a:rPr lang="en-US" smtClean="0"/>
              <a:pPr/>
              <a:t>3</a:t>
            </a:fld>
            <a:endParaRPr lang="en-US"/>
          </a:p>
        </p:txBody>
      </p:sp>
      <p:sp>
        <p:nvSpPr>
          <p:cNvPr id="5" name="Content Placeholder 2">
            <a:extLst>
              <a:ext uri="{FF2B5EF4-FFF2-40B4-BE49-F238E27FC236}">
                <a16:creationId xmlns:a16="http://schemas.microsoft.com/office/drawing/2014/main" id="{582627A6-05D4-3C8C-AC39-FA2FD5FFCC37}"/>
              </a:ext>
            </a:extLst>
          </p:cNvPr>
          <p:cNvSpPr>
            <a:spLocks noGrp="1"/>
          </p:cNvSpPr>
          <p:nvPr>
            <p:ph idx="1"/>
          </p:nvPr>
        </p:nvSpPr>
        <p:spPr>
          <a:xfrm>
            <a:off x="8730344" y="762001"/>
            <a:ext cx="3325272" cy="5490080"/>
          </a:xfrm>
        </p:spPr>
        <p:txBody>
          <a:bodyPr lIns="91440" tIns="45720" rIns="91440" bIns="45720" anchor="t"/>
          <a:lstStyle/>
          <a:p>
            <a:pPr marL="112713" indent="-112713"/>
            <a:r>
              <a:rPr lang="en-US" sz="1000" b="1"/>
              <a:t>Observed Energized – </a:t>
            </a:r>
            <a:r>
              <a:rPr lang="en-US" sz="1000"/>
              <a:t>Projects that have received Approval to Energize from ERCOT Operations and are fully operational. Represented by all time non-simultaneous peak load consumption.</a:t>
            </a:r>
          </a:p>
          <a:p>
            <a:pPr marL="112713" indent="-112713"/>
            <a:r>
              <a:rPr lang="en-US" sz="1000" b="1"/>
              <a:t>Approved to Energize but Not Operational – </a:t>
            </a:r>
            <a:r>
              <a:rPr lang="en-US" sz="1000"/>
              <a:t>Projects that have received Approval to Energize from ERCOT Operations but are not observed to be operational.</a:t>
            </a:r>
          </a:p>
          <a:p>
            <a:pPr marL="112713" indent="-112713"/>
            <a:r>
              <a:rPr lang="en-US" sz="1000" b="1"/>
              <a:t>Planning Studies Approved – </a:t>
            </a:r>
            <a:r>
              <a:rPr lang="en-US" sz="1000"/>
              <a:t>Projects that have received ERCOT approval of required interconnection studies. Any MWs that were not approved are reclassified as No Studies Submitted.</a:t>
            </a:r>
          </a:p>
          <a:p>
            <a:pPr marL="112713" indent="-112713"/>
            <a:r>
              <a:rPr lang="en-US" sz="1000" b="1"/>
              <a:t>Under ERCOT Review – </a:t>
            </a:r>
            <a:r>
              <a:rPr lang="en-US" sz="1000"/>
              <a:t>Projects that have studies under review by ERCOT.</a:t>
            </a:r>
          </a:p>
          <a:p>
            <a:pPr marL="112713" indent="-112713"/>
            <a:r>
              <a:rPr lang="en-US" sz="1000" b="1"/>
              <a:t>No Studies Submitted – </a:t>
            </a:r>
            <a:r>
              <a:rPr lang="en-US" sz="1000"/>
              <a:t>Projects that are tracked by ERCOT but that have not yet provided sufficient information for ERCOT to begin review. Additionally, MWs that were not approved by ERCOT after review of planning studies are included in this category until a path to interconnect these MWs is identified, or the customer cancels the interconnection request.</a:t>
            </a:r>
            <a:endParaRPr lang="en-US" sz="1000" b="1"/>
          </a:p>
          <a:p>
            <a:endParaRPr lang="en-US" sz="1600"/>
          </a:p>
        </p:txBody>
      </p:sp>
      <p:pic>
        <p:nvPicPr>
          <p:cNvPr id="6" name="Picture 5" descr="projected_large_load_growth_with_in_service_dates.png"/>
          <p:cNvPicPr>
            <a:picLocks noChangeAspect="1"/>
          </p:cNvPicPr>
          <p:nvPr/>
        </p:nvPicPr>
        <p:blipFill>
          <a:blip r:embed="rId2"/>
          <a:stretch>
            <a:fillRect/>
          </a:stretch>
        </p:blipFill>
        <p:spPr>
          <a:xfrm>
            <a:off x="1097280" y="914400"/>
            <a:ext cx="6364224" cy="5303520"/>
          </a:xfrm>
          <a:prstGeom prst="rect">
            <a:avLst/>
          </a:prstGeom>
        </p:spPr>
      </p:pic>
    </p:spTree>
    <p:extLst>
      <p:ext uri="{BB962C8B-B14F-4D97-AF65-F5344CB8AC3E}">
        <p14:creationId xmlns:p14="http://schemas.microsoft.com/office/powerpoint/2010/main" val="1747541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5984D-0FCC-9962-DD23-260592EC4DB0}"/>
              </a:ext>
            </a:extLst>
          </p:cNvPr>
          <p:cNvSpPr>
            <a:spLocks noGrp="1"/>
          </p:cNvSpPr>
          <p:nvPr>
            <p:ph type="title"/>
          </p:nvPr>
        </p:nvSpPr>
        <p:spPr/>
        <p:txBody>
          <a:bodyPr/>
          <a:lstStyle/>
          <a:p>
            <a:r>
              <a:rPr lang="en-US"/>
              <a:t>ERCOT Approvals – Past 12 Months</a:t>
            </a:r>
          </a:p>
        </p:txBody>
      </p:sp>
      <p:sp>
        <p:nvSpPr>
          <p:cNvPr id="4" name="Slide Number Placeholder 3">
            <a:extLst>
              <a:ext uri="{FF2B5EF4-FFF2-40B4-BE49-F238E27FC236}">
                <a16:creationId xmlns:a16="http://schemas.microsoft.com/office/drawing/2014/main" id="{35B598C6-82A6-A96A-C8F8-C47496DD655A}"/>
              </a:ext>
            </a:extLst>
          </p:cNvPr>
          <p:cNvSpPr>
            <a:spLocks noGrp="1"/>
          </p:cNvSpPr>
          <p:nvPr>
            <p:ph type="sldNum" sz="quarter" idx="4"/>
          </p:nvPr>
        </p:nvSpPr>
        <p:spPr/>
        <p:txBody>
          <a:bodyPr/>
          <a:lstStyle/>
          <a:p>
            <a:fld id="{1D93BD3E-1E9A-4970-A6F7-E7AC52762E0C}" type="slidenum">
              <a:rPr lang="en-US" smtClean="0"/>
              <a:pPr/>
              <a:t>4</a:t>
            </a:fld>
            <a:endParaRPr lang="en-US"/>
          </a:p>
        </p:txBody>
      </p:sp>
      <p:sp>
        <p:nvSpPr>
          <p:cNvPr id="7" name="Content Placeholder 2">
            <a:extLst>
              <a:ext uri="{FF2B5EF4-FFF2-40B4-BE49-F238E27FC236}">
                <a16:creationId xmlns:a16="http://schemas.microsoft.com/office/drawing/2014/main" id="{64DA39B7-CB76-80C5-5D03-6019F62E4D8C}"/>
              </a:ext>
            </a:extLst>
          </p:cNvPr>
          <p:cNvSpPr txBox="1">
            <a:spLocks/>
          </p:cNvSpPr>
          <p:nvPr/>
        </p:nvSpPr>
        <p:spPr>
          <a:xfrm>
            <a:off x="457200" y="4857750"/>
            <a:ext cx="11379200" cy="1515779"/>
          </a:xfrm>
          <a:prstGeom prst="rect">
            <a:avLst/>
          </a:prstGeom>
        </p:spPr>
        <p:txBody>
          <a:bodyPr lIns="274320" tIns="274320" rIns="274320" bIns="274320">
            <a:normAutofit/>
          </a:bodyPr>
          <a:lstStyle>
            <a:lvl1pPr marL="342900" indent="-342900" algn="l" defTabSz="914400" rtl="0" eaLnBrk="1" latinLnBrk="0" hangingPunct="1">
              <a:spcBef>
                <a:spcPct val="20000"/>
              </a:spcBef>
              <a:buFont typeface="Arial" panose="020B0604020202020204" pitchFamily="34" charset="0"/>
              <a:buChar char="•"/>
              <a:defRPr sz="2600" b="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rgbClr val="5B677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rgbClr val="5B677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rgbClr val="5B6770"/>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rgbClr val="5B6770"/>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b="1">
                <a:solidFill>
                  <a:srgbClr val="00AEC7"/>
                </a:solidFill>
              </a:rPr>
              <a:t>ERCOT Approvals Since </a:t>
            </a:r>
            <a:r>
              <a:rPr lang="en-US" b="1" err="1">
                <a:solidFill>
                  <a:srgbClr val="00AEC7"/>
                </a:solidFill>
              </a:rPr>
              <a:t>September</a:t>
            </a:r>
            <a:r>
              <a:rPr lang="en-US" b="1">
                <a:solidFill>
                  <a:srgbClr val="00AEC7"/>
                </a:solidFill>
              </a:rPr>
              <a:t> 2025 (Observations)</a:t>
            </a:r>
          </a:p>
          <a:p>
            <a:endParaRPr lang="en-US" sz="2000">
              <a:solidFill>
                <a:srgbClr val="5B6770"/>
              </a:solidFill>
            </a:endParaRPr>
          </a:p>
        </p:txBody>
      </p:sp>
      <p:pic>
        <p:nvPicPr>
          <p:cNvPr id="8" name="Picture 7" descr="approved_to_energize_chart.png"/>
          <p:cNvPicPr>
            <a:picLocks noChangeAspect="1"/>
          </p:cNvPicPr>
          <p:nvPr/>
        </p:nvPicPr>
        <p:blipFill>
          <a:blip r:embed="rId3"/>
          <a:stretch>
            <a:fillRect/>
          </a:stretch>
        </p:blipFill>
        <p:spPr>
          <a:xfrm>
            <a:off x="2377440" y="914400"/>
            <a:ext cx="7210697" cy="4206240"/>
          </a:xfrm>
          <a:prstGeom prst="rect">
            <a:avLst/>
          </a:prstGeom>
        </p:spPr>
      </p:pic>
    </p:spTree>
    <p:extLst>
      <p:ext uri="{BB962C8B-B14F-4D97-AF65-F5344CB8AC3E}">
        <p14:creationId xmlns:p14="http://schemas.microsoft.com/office/powerpoint/2010/main" val="2948006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B1823-5029-139E-521F-B469CE66E02B}"/>
              </a:ext>
            </a:extLst>
          </p:cNvPr>
          <p:cNvSpPr>
            <a:spLocks noGrp="1"/>
          </p:cNvSpPr>
          <p:nvPr>
            <p:ph type="title"/>
          </p:nvPr>
        </p:nvSpPr>
        <p:spPr/>
        <p:txBody>
          <a:bodyPr/>
          <a:lstStyle/>
          <a:p>
            <a:r>
              <a:rPr lang="en-US"/>
              <a:t>Loads Approved to Energize – By Zone &amp; Project Type</a:t>
            </a:r>
          </a:p>
        </p:txBody>
      </p:sp>
      <p:sp>
        <p:nvSpPr>
          <p:cNvPr id="4" name="Slide Number Placeholder 3">
            <a:extLst>
              <a:ext uri="{FF2B5EF4-FFF2-40B4-BE49-F238E27FC236}">
                <a16:creationId xmlns:a16="http://schemas.microsoft.com/office/drawing/2014/main" id="{AA43C7A1-B7C8-7FBE-A583-3F65649BE0FE}"/>
              </a:ext>
            </a:extLst>
          </p:cNvPr>
          <p:cNvSpPr>
            <a:spLocks noGrp="1"/>
          </p:cNvSpPr>
          <p:nvPr>
            <p:ph type="sldNum" sz="quarter" idx="4"/>
          </p:nvPr>
        </p:nvSpPr>
        <p:spPr/>
        <p:txBody>
          <a:bodyPr/>
          <a:lstStyle/>
          <a:p>
            <a:fld id="{1D93BD3E-1E9A-4970-A6F7-E7AC52762E0C}" type="slidenum">
              <a:rPr lang="en-US" smtClean="0"/>
              <a:pPr/>
              <a:t>5</a:t>
            </a:fld>
            <a:endParaRPr lang="en-US"/>
          </a:p>
        </p:txBody>
      </p:sp>
      <p:sp>
        <p:nvSpPr>
          <p:cNvPr id="10" name="TextBox 9">
            <a:extLst>
              <a:ext uri="{FF2B5EF4-FFF2-40B4-BE49-F238E27FC236}">
                <a16:creationId xmlns:a16="http://schemas.microsoft.com/office/drawing/2014/main" id="{10E88357-2EBA-25D1-5E75-51CE59602230}"/>
              </a:ext>
            </a:extLst>
          </p:cNvPr>
          <p:cNvSpPr txBox="1"/>
          <p:nvPr/>
        </p:nvSpPr>
        <p:spPr>
          <a:xfrm>
            <a:off x="4767979" y="5314380"/>
            <a:ext cx="199505" cy="276999"/>
          </a:xfrm>
          <a:prstGeom prst="rect">
            <a:avLst/>
          </a:prstGeom>
          <a:noFill/>
        </p:spPr>
        <p:txBody>
          <a:bodyPr wrap="square" rtlCol="0">
            <a:spAutoFit/>
          </a:bodyPr>
          <a:lstStyle/>
          <a:p>
            <a:r>
              <a:rPr lang="en-US" sz="1200"/>
              <a:t>*</a:t>
            </a:r>
          </a:p>
        </p:txBody>
      </p:sp>
      <p:sp>
        <p:nvSpPr>
          <p:cNvPr id="11" name="TextBox 10">
            <a:extLst>
              <a:ext uri="{FF2B5EF4-FFF2-40B4-BE49-F238E27FC236}">
                <a16:creationId xmlns:a16="http://schemas.microsoft.com/office/drawing/2014/main" id="{CC0D7BC9-E202-83BE-1FF5-FC39845AB280}"/>
              </a:ext>
            </a:extLst>
          </p:cNvPr>
          <p:cNvSpPr txBox="1"/>
          <p:nvPr/>
        </p:nvSpPr>
        <p:spPr>
          <a:xfrm>
            <a:off x="4551277" y="6175701"/>
            <a:ext cx="3149482" cy="276999"/>
          </a:xfrm>
          <a:prstGeom prst="rect">
            <a:avLst/>
          </a:prstGeom>
          <a:noFill/>
        </p:spPr>
        <p:txBody>
          <a:bodyPr wrap="square" rtlCol="0">
            <a:spAutoFit/>
          </a:bodyPr>
          <a:lstStyle/>
          <a:p>
            <a:r>
              <a:rPr lang="en-US" sz="1200">
                <a:solidFill>
                  <a:srgbClr val="5B6770"/>
                </a:solidFill>
              </a:rPr>
              <a:t>*</a:t>
            </a:r>
            <a:r>
              <a:rPr lang="en-US" sz="800">
                <a:solidFill>
                  <a:srgbClr val="5B6770"/>
                </a:solidFill>
              </a:rPr>
              <a:t>Other Includes LZ_NORTH, LZ_SOUTH, and LZ_HOUSTON</a:t>
            </a:r>
            <a:endParaRPr lang="en-US" sz="1200">
              <a:solidFill>
                <a:srgbClr val="5B6770"/>
              </a:solidFill>
            </a:endParaRPr>
          </a:p>
        </p:txBody>
      </p:sp>
      <p:pic>
        <p:nvPicPr>
          <p:cNvPr id="12" name="Picture 11" descr="west_vs_other_stacked_load.png"/>
          <p:cNvPicPr>
            <a:picLocks noChangeAspect="1"/>
          </p:cNvPicPr>
          <p:nvPr/>
        </p:nvPicPr>
        <p:blipFill>
          <a:blip r:embed="rId2"/>
          <a:stretch>
            <a:fillRect/>
          </a:stretch>
        </p:blipFill>
        <p:spPr>
          <a:xfrm>
            <a:off x="365760" y="1130710"/>
            <a:ext cx="5730240" cy="4995770"/>
          </a:xfrm>
          <a:prstGeom prst="rect">
            <a:avLst/>
          </a:prstGeom>
        </p:spPr>
      </p:pic>
      <p:pic>
        <p:nvPicPr>
          <p:cNvPr id="13" name="Picture 12" descr="colocated_vs_standalone_stacked_load.png"/>
          <p:cNvPicPr>
            <a:picLocks noChangeAspect="1"/>
          </p:cNvPicPr>
          <p:nvPr/>
        </p:nvPicPr>
        <p:blipFill>
          <a:blip r:embed="rId3"/>
          <a:stretch>
            <a:fillRect/>
          </a:stretch>
        </p:blipFill>
        <p:spPr>
          <a:xfrm>
            <a:off x="6217920" y="1130710"/>
            <a:ext cx="5730240" cy="4995770"/>
          </a:xfrm>
          <a:prstGeom prst="rect">
            <a:avLst/>
          </a:prstGeom>
        </p:spPr>
      </p:pic>
    </p:spTree>
    <p:extLst>
      <p:ext uri="{BB962C8B-B14F-4D97-AF65-F5344CB8AC3E}">
        <p14:creationId xmlns:p14="http://schemas.microsoft.com/office/powerpoint/2010/main" val="2985938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B1823-5029-139E-521F-B469CE66E02B}"/>
              </a:ext>
            </a:extLst>
          </p:cNvPr>
          <p:cNvSpPr>
            <a:spLocks noGrp="1"/>
          </p:cNvSpPr>
          <p:nvPr>
            <p:ph type="title"/>
          </p:nvPr>
        </p:nvSpPr>
        <p:spPr/>
        <p:txBody>
          <a:bodyPr/>
          <a:lstStyle/>
          <a:p>
            <a:r>
              <a:rPr lang="en-US"/>
              <a:t>Loads Approved to Energize – Observations 1</a:t>
            </a:r>
          </a:p>
        </p:txBody>
      </p:sp>
      <p:sp>
        <p:nvSpPr>
          <p:cNvPr id="3" name="Content Placeholder 2">
            <a:extLst>
              <a:ext uri="{FF2B5EF4-FFF2-40B4-BE49-F238E27FC236}">
                <a16:creationId xmlns:a16="http://schemas.microsoft.com/office/drawing/2014/main" id="{EEE9F307-9D46-8554-F43B-CF0E75A0CC52}"/>
              </a:ext>
            </a:extLst>
          </p:cNvPr>
          <p:cNvSpPr>
            <a:spLocks noGrp="1"/>
          </p:cNvSpPr>
          <p:nvPr>
            <p:ph idx="1"/>
          </p:nvPr>
        </p:nvSpPr>
        <p:spPr>
          <a:xfrm>
            <a:off x="406400" y="762000"/>
            <a:ext cx="11379200" cy="2252245"/>
          </a:xfrm>
        </p:spPr>
        <p:txBody>
          <a:bodyPr/>
          <a:lstStyle/>
          <a:p>
            <a:r>
              <a:rPr lang="en-US" sz="1400">
                <a:solidFill>
                  <a:srgbClr val="5B6770"/>
                </a:solidFill>
              </a:rPr>
              <a:t>Of the </a:t>
            </a:r>
            <a:r>
              <a:rPr lang="en-US" sz="1400" err="1">
                <a:solidFill>
                  <a:srgbClr val="5B6770"/>
                </a:solidFill>
              </a:rPr>
              <a:t>7502</a:t>
            </a:r>
            <a:r>
              <a:rPr lang="en-US" sz="1400">
                <a:solidFill>
                  <a:srgbClr val="5B6770"/>
                </a:solidFill>
              </a:rPr>
              <a:t> MW that have received Approval to Energize, ERCOT has observed a </a:t>
            </a:r>
            <a:r>
              <a:rPr lang="en-US" sz="1400" b="1">
                <a:solidFill>
                  <a:srgbClr val="5B6770"/>
                </a:solidFill>
              </a:rPr>
              <a:t>non-simultaneous </a:t>
            </a:r>
            <a:r>
              <a:rPr lang="en-US" sz="1400">
                <a:solidFill>
                  <a:srgbClr val="5B6770"/>
                </a:solidFill>
              </a:rPr>
              <a:t>monthly peak consumption of </a:t>
            </a:r>
            <a:r>
              <a:rPr lang="en-US" sz="1400" err="1">
                <a:solidFill>
                  <a:srgbClr val="5B6770"/>
                </a:solidFill>
              </a:rPr>
              <a:t>4126</a:t>
            </a:r>
            <a:r>
              <a:rPr lang="en-US" sz="1400">
                <a:solidFill>
                  <a:srgbClr val="5B6770"/>
                </a:solidFill>
              </a:rPr>
              <a:t> MW in </a:t>
            </a:r>
            <a:r>
              <a:rPr lang="en-US" sz="1400" err="1">
                <a:solidFill>
                  <a:srgbClr val="5B6770"/>
                </a:solidFill>
              </a:rPr>
              <a:t>October</a:t>
            </a:r>
            <a:r>
              <a:rPr lang="en-US" sz="1400">
                <a:solidFill>
                  <a:srgbClr val="5B6770"/>
                </a:solidFill>
              </a:rPr>
              <a:t> 2025 which is a slight </a:t>
            </a:r>
            <a:r>
              <a:rPr lang="en-US" sz="1400" err="1">
                <a:solidFill>
                  <a:srgbClr val="5B6770"/>
                </a:solidFill>
              </a:rPr>
              <a:t>decrease</a:t>
            </a:r>
            <a:r>
              <a:rPr lang="en-US" sz="1400">
                <a:solidFill>
                  <a:srgbClr val="5B6770"/>
                </a:solidFill>
              </a:rPr>
              <a:t> since </a:t>
            </a:r>
            <a:r>
              <a:rPr lang="en-US" sz="1400" err="1">
                <a:solidFill>
                  <a:srgbClr val="5B6770"/>
                </a:solidFill>
              </a:rPr>
              <a:t>September</a:t>
            </a:r>
            <a:r>
              <a:rPr lang="en-US" sz="1400">
                <a:solidFill>
                  <a:srgbClr val="5B6770"/>
                </a:solidFill>
              </a:rPr>
              <a:t> 2025.</a:t>
            </a:r>
          </a:p>
          <a:p>
            <a:pPr lvl="1"/>
            <a:r>
              <a:rPr lang="en-US" sz="1400">
                <a:solidFill>
                  <a:srgbClr val="5B6770"/>
                </a:solidFill>
              </a:rPr>
              <a:t>This is calculated as the sum of the maximum value for each individual load per month</a:t>
            </a:r>
          </a:p>
          <a:p>
            <a:pPr lvl="1"/>
            <a:r>
              <a:rPr lang="en-US" sz="1400">
                <a:solidFill>
                  <a:srgbClr val="5B6770"/>
                </a:solidFill>
              </a:rPr>
              <a:t>This value represents how much approved load ERCOT believes is now operational</a:t>
            </a:r>
          </a:p>
          <a:p>
            <a:pPr lvl="1"/>
            <a:endParaRPr lang="en-US" sz="1800">
              <a:solidFill>
                <a:srgbClr val="5B6770"/>
              </a:solidFill>
            </a:endParaRPr>
          </a:p>
        </p:txBody>
      </p:sp>
      <p:sp>
        <p:nvSpPr>
          <p:cNvPr id="4" name="Slide Number Placeholder 3">
            <a:extLst>
              <a:ext uri="{FF2B5EF4-FFF2-40B4-BE49-F238E27FC236}">
                <a16:creationId xmlns:a16="http://schemas.microsoft.com/office/drawing/2014/main" id="{AA43C7A1-B7C8-7FBE-A583-3F65649BE0FE}"/>
              </a:ext>
            </a:extLst>
          </p:cNvPr>
          <p:cNvSpPr>
            <a:spLocks noGrp="1"/>
          </p:cNvSpPr>
          <p:nvPr>
            <p:ph type="sldNum" sz="quarter" idx="4"/>
          </p:nvPr>
        </p:nvSpPr>
        <p:spPr/>
        <p:txBody>
          <a:bodyPr/>
          <a:lstStyle/>
          <a:p>
            <a:fld id="{1D93BD3E-1E9A-4970-A6F7-E7AC52762E0C}" type="slidenum">
              <a:rPr lang="en-US" smtClean="0"/>
              <a:pPr/>
              <a:t>6</a:t>
            </a:fld>
            <a:endParaRPr lang="en-US"/>
          </a:p>
        </p:txBody>
      </p:sp>
      <p:pic>
        <p:nvPicPr>
          <p:cNvPr id="5" name="Picture 4" descr="observed_remaining_load_chart1.png"/>
          <p:cNvPicPr>
            <a:picLocks noChangeAspect="1"/>
          </p:cNvPicPr>
          <p:nvPr/>
        </p:nvPicPr>
        <p:blipFill>
          <a:blip r:embed="rId3"/>
          <a:stretch>
            <a:fillRect/>
          </a:stretch>
        </p:blipFill>
        <p:spPr>
          <a:xfrm>
            <a:off x="2468880" y="2011680"/>
            <a:ext cx="7210697" cy="4206240"/>
          </a:xfrm>
          <a:prstGeom prst="rect">
            <a:avLst/>
          </a:prstGeom>
        </p:spPr>
      </p:pic>
    </p:spTree>
    <p:extLst>
      <p:ext uri="{BB962C8B-B14F-4D97-AF65-F5344CB8AC3E}">
        <p14:creationId xmlns:p14="http://schemas.microsoft.com/office/powerpoint/2010/main" val="1192388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B1823-5029-139E-521F-B469CE66E02B}"/>
              </a:ext>
            </a:extLst>
          </p:cNvPr>
          <p:cNvSpPr>
            <a:spLocks noGrp="1"/>
          </p:cNvSpPr>
          <p:nvPr>
            <p:ph type="title"/>
          </p:nvPr>
        </p:nvSpPr>
        <p:spPr/>
        <p:txBody>
          <a:bodyPr/>
          <a:lstStyle/>
          <a:p>
            <a:r>
              <a:rPr lang="en-US"/>
              <a:t>Loads Approved to Energize – Observations 2</a:t>
            </a:r>
          </a:p>
        </p:txBody>
      </p:sp>
      <p:sp>
        <p:nvSpPr>
          <p:cNvPr id="3" name="Content Placeholder 2">
            <a:extLst>
              <a:ext uri="{FF2B5EF4-FFF2-40B4-BE49-F238E27FC236}">
                <a16:creationId xmlns:a16="http://schemas.microsoft.com/office/drawing/2014/main" id="{EEE9F307-9D46-8554-F43B-CF0E75A0CC52}"/>
              </a:ext>
            </a:extLst>
          </p:cNvPr>
          <p:cNvSpPr>
            <a:spLocks noGrp="1"/>
          </p:cNvSpPr>
          <p:nvPr>
            <p:ph idx="1"/>
          </p:nvPr>
        </p:nvSpPr>
        <p:spPr>
          <a:xfrm>
            <a:off x="406400" y="762001"/>
            <a:ext cx="11439236" cy="1332805"/>
          </a:xfrm>
        </p:spPr>
        <p:txBody>
          <a:bodyPr/>
          <a:lstStyle/>
          <a:p>
            <a:r>
              <a:rPr lang="en-US" sz="1400">
                <a:solidFill>
                  <a:srgbClr val="5B6770"/>
                </a:solidFill>
              </a:rPr>
              <a:t>ERCOT has observed a </a:t>
            </a:r>
            <a:r>
              <a:rPr lang="en-US" sz="1400" b="1">
                <a:solidFill>
                  <a:srgbClr val="5B6770"/>
                </a:solidFill>
              </a:rPr>
              <a:t>simultaneous</a:t>
            </a:r>
            <a:r>
              <a:rPr lang="en-US" sz="1400">
                <a:solidFill>
                  <a:srgbClr val="5B6770"/>
                </a:solidFill>
              </a:rPr>
              <a:t> monthly peak consumption of </a:t>
            </a:r>
            <a:r>
              <a:rPr lang="en-US" sz="1400" err="1">
                <a:solidFill>
                  <a:srgbClr val="5B6770"/>
                </a:solidFill>
              </a:rPr>
              <a:t>3800</a:t>
            </a:r>
            <a:r>
              <a:rPr lang="en-US" sz="1400">
                <a:solidFill>
                  <a:srgbClr val="5B6770"/>
                </a:solidFill>
              </a:rPr>
              <a:t> MW in </a:t>
            </a:r>
            <a:r>
              <a:rPr lang="en-US" sz="1400" err="1">
                <a:solidFill>
                  <a:srgbClr val="5B6770"/>
                </a:solidFill>
              </a:rPr>
              <a:t>October</a:t>
            </a:r>
            <a:r>
              <a:rPr lang="en-US" sz="1400">
                <a:solidFill>
                  <a:srgbClr val="5B6770"/>
                </a:solidFill>
              </a:rPr>
              <a:t> 2025 which is a slight </a:t>
            </a:r>
            <a:r>
              <a:rPr lang="en-US" sz="1400" err="1">
                <a:solidFill>
                  <a:srgbClr val="5B6770"/>
                </a:solidFill>
              </a:rPr>
              <a:t>decrease</a:t>
            </a:r>
            <a:r>
              <a:rPr lang="en-US" sz="1400">
                <a:solidFill>
                  <a:srgbClr val="5B6770"/>
                </a:solidFill>
              </a:rPr>
              <a:t> since </a:t>
            </a:r>
            <a:r>
              <a:rPr lang="en-US" sz="1400" err="1">
                <a:solidFill>
                  <a:srgbClr val="5B6770"/>
                </a:solidFill>
              </a:rPr>
              <a:t>September</a:t>
            </a:r>
            <a:r>
              <a:rPr lang="en-US" sz="1400">
                <a:solidFill>
                  <a:srgbClr val="5B6770"/>
                </a:solidFill>
              </a:rPr>
              <a:t> 2025. </a:t>
            </a:r>
          </a:p>
          <a:p>
            <a:pPr lvl="1"/>
            <a:r>
              <a:rPr lang="en-US" sz="1400">
                <a:solidFill>
                  <a:srgbClr val="5B6770"/>
                </a:solidFill>
              </a:rPr>
              <a:t>This is the maximum value of the sum of all the individual loads per month</a:t>
            </a:r>
          </a:p>
          <a:p>
            <a:pPr lvl="1"/>
            <a:r>
              <a:rPr lang="en-US" sz="1400">
                <a:solidFill>
                  <a:srgbClr val="5B6770"/>
                </a:solidFill>
              </a:rPr>
              <a:t>This value is the maximum amount of large load that ERCOT has had to serve at a single point in time</a:t>
            </a:r>
          </a:p>
          <a:p>
            <a:pPr lvl="1"/>
            <a:endParaRPr lang="en-US" sz="1600">
              <a:solidFill>
                <a:srgbClr val="5B6770"/>
              </a:solidFill>
            </a:endParaRPr>
          </a:p>
        </p:txBody>
      </p:sp>
      <p:sp>
        <p:nvSpPr>
          <p:cNvPr id="4" name="Slide Number Placeholder 3">
            <a:extLst>
              <a:ext uri="{FF2B5EF4-FFF2-40B4-BE49-F238E27FC236}">
                <a16:creationId xmlns:a16="http://schemas.microsoft.com/office/drawing/2014/main" id="{AA43C7A1-B7C8-7FBE-A583-3F65649BE0FE}"/>
              </a:ext>
            </a:extLst>
          </p:cNvPr>
          <p:cNvSpPr>
            <a:spLocks noGrp="1"/>
          </p:cNvSpPr>
          <p:nvPr>
            <p:ph type="sldNum" sz="quarter" idx="4"/>
          </p:nvPr>
        </p:nvSpPr>
        <p:spPr/>
        <p:txBody>
          <a:bodyPr/>
          <a:lstStyle/>
          <a:p>
            <a:fld id="{1D93BD3E-1E9A-4970-A6F7-E7AC52762E0C}" type="slidenum">
              <a:rPr lang="en-US" smtClean="0"/>
              <a:pPr/>
              <a:t>7</a:t>
            </a:fld>
            <a:endParaRPr lang="en-US"/>
          </a:p>
        </p:txBody>
      </p:sp>
      <p:pic>
        <p:nvPicPr>
          <p:cNvPr id="5" name="Picture 4" descr="observed_remaining_load_chart2.png"/>
          <p:cNvPicPr>
            <a:picLocks noChangeAspect="1"/>
          </p:cNvPicPr>
          <p:nvPr/>
        </p:nvPicPr>
        <p:blipFill>
          <a:blip r:embed="rId2"/>
          <a:stretch>
            <a:fillRect/>
          </a:stretch>
        </p:blipFill>
        <p:spPr>
          <a:xfrm>
            <a:off x="2468880" y="2011680"/>
            <a:ext cx="7210697" cy="4206240"/>
          </a:xfrm>
          <a:prstGeom prst="rect">
            <a:avLst/>
          </a:prstGeom>
        </p:spPr>
      </p:pic>
    </p:spTree>
    <p:extLst>
      <p:ext uri="{BB962C8B-B14F-4D97-AF65-F5344CB8AC3E}">
        <p14:creationId xmlns:p14="http://schemas.microsoft.com/office/powerpoint/2010/main" val="1896313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A5B4E4-3EAC-9D7C-4455-C62F622324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89BF6A-E219-A142-C683-45429D367EE1}"/>
              </a:ext>
            </a:extLst>
          </p:cNvPr>
          <p:cNvSpPr>
            <a:spLocks noGrp="1"/>
          </p:cNvSpPr>
          <p:nvPr>
            <p:ph type="title"/>
          </p:nvPr>
        </p:nvSpPr>
        <p:spPr/>
        <p:txBody>
          <a:bodyPr/>
          <a:lstStyle/>
          <a:p>
            <a:r>
              <a:rPr lang="en-US"/>
              <a:t>Large Load Project Distribution - Size</a:t>
            </a:r>
          </a:p>
        </p:txBody>
      </p:sp>
      <p:sp>
        <p:nvSpPr>
          <p:cNvPr id="4" name="Slide Number Placeholder 3">
            <a:extLst>
              <a:ext uri="{FF2B5EF4-FFF2-40B4-BE49-F238E27FC236}">
                <a16:creationId xmlns:a16="http://schemas.microsoft.com/office/drawing/2014/main" id="{79CB7BA5-134B-68B2-33D9-CC30BC8D950E}"/>
              </a:ext>
            </a:extLst>
          </p:cNvPr>
          <p:cNvSpPr>
            <a:spLocks noGrp="1"/>
          </p:cNvSpPr>
          <p:nvPr>
            <p:ph type="sldNum" sz="quarter" idx="4"/>
          </p:nvPr>
        </p:nvSpPr>
        <p:spPr/>
        <p:txBody>
          <a:bodyPr/>
          <a:lstStyle/>
          <a:p>
            <a:fld id="{1D93BD3E-1E9A-4970-A6F7-E7AC52762E0C}" type="slidenum">
              <a:rPr lang="en-US" smtClean="0"/>
              <a:pPr/>
              <a:t>8</a:t>
            </a:fld>
            <a:endParaRPr lang="en-US"/>
          </a:p>
        </p:txBody>
      </p:sp>
      <p:pic>
        <p:nvPicPr>
          <p:cNvPr id="5" name="Picture 4" descr="large_load_distribution.png"/>
          <p:cNvPicPr>
            <a:picLocks noChangeAspect="1"/>
          </p:cNvPicPr>
          <p:nvPr/>
        </p:nvPicPr>
        <p:blipFill>
          <a:blip r:embed="rId2"/>
          <a:stretch>
            <a:fillRect/>
          </a:stretch>
        </p:blipFill>
        <p:spPr>
          <a:xfrm>
            <a:off x="1371600" y="914400"/>
            <a:ext cx="8382000" cy="5029200"/>
          </a:xfrm>
          <a:prstGeom prst="rect">
            <a:avLst/>
          </a:prstGeom>
        </p:spPr>
      </p:pic>
    </p:spTree>
    <p:extLst>
      <p:ext uri="{BB962C8B-B14F-4D97-AF65-F5344CB8AC3E}">
        <p14:creationId xmlns:p14="http://schemas.microsoft.com/office/powerpoint/2010/main" val="2909405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342DAB-8C1B-FA72-D16D-9022240B5E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6CECF6-FEBC-32DC-FCC9-4545A735F66A}"/>
              </a:ext>
            </a:extLst>
          </p:cNvPr>
          <p:cNvSpPr>
            <a:spLocks noGrp="1"/>
          </p:cNvSpPr>
          <p:nvPr>
            <p:ph type="title"/>
          </p:nvPr>
        </p:nvSpPr>
        <p:spPr/>
        <p:txBody>
          <a:bodyPr/>
          <a:lstStyle/>
          <a:p>
            <a:r>
              <a:rPr lang="en-US"/>
              <a:t>Large Load Project Distribution - TSP</a:t>
            </a:r>
          </a:p>
        </p:txBody>
      </p:sp>
      <p:sp>
        <p:nvSpPr>
          <p:cNvPr id="4" name="Slide Number Placeholder 3">
            <a:extLst>
              <a:ext uri="{FF2B5EF4-FFF2-40B4-BE49-F238E27FC236}">
                <a16:creationId xmlns:a16="http://schemas.microsoft.com/office/drawing/2014/main" id="{D30DB8CC-CAF9-F3B7-9F74-0056BCAC1C21}"/>
              </a:ext>
            </a:extLst>
          </p:cNvPr>
          <p:cNvSpPr>
            <a:spLocks noGrp="1"/>
          </p:cNvSpPr>
          <p:nvPr>
            <p:ph type="sldNum" sz="quarter" idx="4"/>
          </p:nvPr>
        </p:nvSpPr>
        <p:spPr/>
        <p:txBody>
          <a:bodyPr/>
          <a:lstStyle/>
          <a:p>
            <a:fld id="{1D93BD3E-1E9A-4970-A6F7-E7AC52762E0C}" type="slidenum">
              <a:rPr lang="en-US" smtClean="0"/>
              <a:pPr/>
              <a:t>9</a:t>
            </a:fld>
            <a:endParaRPr lang="en-US"/>
          </a:p>
        </p:txBody>
      </p:sp>
      <p:sp>
        <p:nvSpPr>
          <p:cNvPr id="3" name="Content Placeholder 2">
            <a:extLst>
              <a:ext uri="{FF2B5EF4-FFF2-40B4-BE49-F238E27FC236}">
                <a16:creationId xmlns:a16="http://schemas.microsoft.com/office/drawing/2014/main" id="{DCA4F2D2-BFC2-09E6-780E-F2A92F5E3070}"/>
              </a:ext>
            </a:extLst>
          </p:cNvPr>
          <p:cNvSpPr>
            <a:spLocks noGrp="1"/>
          </p:cNvSpPr>
          <p:nvPr>
            <p:ph idx="1"/>
          </p:nvPr>
        </p:nvSpPr>
        <p:spPr>
          <a:xfrm>
            <a:off x="1605935" y="6366719"/>
            <a:ext cx="11439236" cy="415081"/>
          </a:xfrm>
        </p:spPr>
        <p:txBody>
          <a:bodyPr/>
          <a:lstStyle/>
          <a:p>
            <a:pPr marL="457200" lvl="1" indent="0">
              <a:buNone/>
            </a:pPr>
            <a:r>
              <a:rPr lang="en-US" sz="1200">
                <a:solidFill>
                  <a:srgbClr val="5B6770"/>
                </a:solidFill>
              </a:rPr>
              <a:t>*The Other category includes categories in which there are less than five customers and is aggregated to protect Customer data</a:t>
            </a:r>
          </a:p>
        </p:txBody>
      </p:sp>
      <p:pic>
        <p:nvPicPr>
          <p:cNvPr id="5" name="Picture 4" descr="9_mw_per_tsp_w_status.png"/>
          <p:cNvPicPr>
            <a:picLocks noChangeAspect="1"/>
          </p:cNvPicPr>
          <p:nvPr/>
        </p:nvPicPr>
        <p:blipFill>
          <a:blip r:embed="rId2"/>
          <a:stretch>
            <a:fillRect/>
          </a:stretch>
        </p:blipFill>
        <p:spPr>
          <a:xfrm>
            <a:off x="1371600" y="914400"/>
            <a:ext cx="8621486" cy="5029200"/>
          </a:xfrm>
          <a:prstGeom prst="rect">
            <a:avLst/>
          </a:prstGeom>
        </p:spPr>
      </p:pic>
    </p:spTree>
    <p:extLst>
      <p:ext uri="{BB962C8B-B14F-4D97-AF65-F5344CB8AC3E}">
        <p14:creationId xmlns:p14="http://schemas.microsoft.com/office/powerpoint/2010/main" val="1631759030"/>
      </p:ext>
    </p:extLst>
  </p:cSld>
  <p:clrMapOvr>
    <a:masterClrMapping/>
  </p:clrMapOvr>
</p:sld>
</file>

<file path=ppt/theme/theme1.xml><?xml version="1.0" encoding="utf-8"?>
<a:theme xmlns:a="http://schemas.openxmlformats.org/drawingml/2006/main" name="Cover Slid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723a8b7a-cd21-471e-94a6-6be23f24a34b">
      <Terms xmlns="http://schemas.microsoft.com/office/infopath/2007/PartnerControls"/>
    </lcf76f155ced4ddcb4097134ff3c332f>
    <TaxCatchAll xmlns="6093d562-e644-4fa2-a2d5-67c193c082f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74409F5E5BB984CA898E4671C979DCF" ma:contentTypeVersion="15" ma:contentTypeDescription="Create a new document." ma:contentTypeScope="" ma:versionID="d1b0fbabc76e6e790e740144118f0d9b">
  <xsd:schema xmlns:xsd="http://www.w3.org/2001/XMLSchema" xmlns:xs="http://www.w3.org/2001/XMLSchema" xmlns:p="http://schemas.microsoft.com/office/2006/metadata/properties" xmlns:ns2="723a8b7a-cd21-471e-94a6-6be23f24a34b" xmlns:ns3="6093d562-e644-4fa2-a2d5-67c193c082f0" targetNamespace="http://schemas.microsoft.com/office/2006/metadata/properties" ma:root="true" ma:fieldsID="e29c334249e7de8e2a986dd14d6ea8e4" ns2:_="" ns3:_="">
    <xsd:import namespace="723a8b7a-cd21-471e-94a6-6be23f24a34b"/>
    <xsd:import namespace="6093d562-e644-4fa2-a2d5-67c193c082f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element ref="ns2:MediaServiceDateTaken"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3a8b7a-cd21-471e-94a6-6be23f24a34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093d562-e644-4fa2-a2d5-67c193c082f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fbdb1876-48ed-4234-b0ae-a5f00806a9d3}" ma:internalName="TaxCatchAll" ma:showField="CatchAllData" ma:web="6093d562-e644-4fa2-a2d5-67c193c082f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A526C54-2038-4DDB-9077-84C80FF069E0}">
  <ds:schemaRefs>
    <ds:schemaRef ds:uri="6093d562-e644-4fa2-a2d5-67c193c082f0"/>
    <ds:schemaRef ds:uri="723a8b7a-cd21-471e-94a6-6be23f24a34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3.xml><?xml version="1.0" encoding="utf-8"?>
<ds:datastoreItem xmlns:ds="http://schemas.openxmlformats.org/officeDocument/2006/customXml" ds:itemID="{11EC31C3-915E-4ADD-A7E4-B7FC61B551C7}">
  <ds:schemaRefs>
    <ds:schemaRef ds:uri="6093d562-e644-4fa2-a2d5-67c193c082f0"/>
    <ds:schemaRef ds:uri="723a8b7a-cd21-471e-94a6-6be23f24a34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471</Words>
  <Application>Microsoft Office PowerPoint</Application>
  <PresentationFormat>Widescreen</PresentationFormat>
  <Paragraphs>54</Paragraphs>
  <Slides>15</Slides>
  <Notes>2</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15</vt:i4>
      </vt:variant>
    </vt:vector>
  </HeadingPairs>
  <TitlesOfParts>
    <vt:vector size="20" baseType="lpstr">
      <vt:lpstr>Arial</vt:lpstr>
      <vt:lpstr>Calibri</vt:lpstr>
      <vt:lpstr>Cover Slide</vt:lpstr>
      <vt:lpstr>Horizontal Theme</vt:lpstr>
      <vt:lpstr>Vertical Theme</vt:lpstr>
      <vt:lpstr>PowerPoint Presentation</vt:lpstr>
      <vt:lpstr>Large Load Queue – Past 12 Months</vt:lpstr>
      <vt:lpstr>Current Large Load Interconnection Queue</vt:lpstr>
      <vt:lpstr>ERCOT Approvals – Past 12 Months</vt:lpstr>
      <vt:lpstr>Loads Approved to Energize – By Zone &amp; Project Type</vt:lpstr>
      <vt:lpstr>Loads Approved to Energize – Observations 1</vt:lpstr>
      <vt:lpstr>Loads Approved to Energize – Observations 2</vt:lpstr>
      <vt:lpstr>Large Load Project Distribution - Size</vt:lpstr>
      <vt:lpstr>Large Load Project Distribution - TSP</vt:lpstr>
      <vt:lpstr>Large Load Project Submittal Date</vt:lpstr>
      <vt:lpstr>Large Load Project In Service Date</vt:lpstr>
      <vt:lpstr>Large Load Project Distribution by Type</vt:lpstr>
      <vt:lpstr>Large Load Project Distribution by Load Zone</vt:lpstr>
      <vt:lpstr>Large Load Project Distribution by Load Zone</vt:lpstr>
      <vt:lpstr>Questions?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2</cp:revision>
  <cp:lastPrinted>2017-10-10T21:31:05Z</cp:lastPrinted>
  <dcterms:created xsi:type="dcterms:W3CDTF">2016-01-21T15:20:31Z</dcterms:created>
  <dcterms:modified xsi:type="dcterms:W3CDTF">2025-10-17T15:30:51Z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0x010100274409F5E5BB984CA898E4671C979DCF</vt:lpwstr>
  </property>
  <property fmtid="{D5CDD505-2E9C-101B-9397-08002B2CF9AE}" pid="3" name="MSIP_Label_7084cbda-52b8-46fb-a7b7-cb5bd465ed85_Enabled">
    <vt:lpwstr>true</vt:lpwstr>
  </property>
  <property fmtid="{D5CDD505-2E9C-101B-9397-08002B2CF9AE}" pid="4" name="MSIP_Label_7084cbda-52b8-46fb-a7b7-cb5bd465ed85_SetDate">
    <vt:lpwstr>2023-04-04T20:11:08Z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bf2916b5-40d5-464a-a6ad-5ac6ebbcbc61</vt:lpwstr>
  </property>
  <property fmtid="{D5CDD505-2E9C-101B-9397-08002B2CF9AE}" pid="9" name="MSIP_Label_7084cbda-52b8-46fb-a7b7-cb5bd465ed85_ContentBits">
    <vt:lpwstr>0</vt:lpwstr>
  </property>
  <property fmtid="{D5CDD505-2E9C-101B-9397-08002B2CF9AE}" pid="10" name="MediaServiceImageTags">
    <vt:lpwstr/>
  </property>
</Properties>
</file>